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51"/>
  </p:notesMasterIdLst>
  <p:handoutMasterIdLst>
    <p:handoutMasterId r:id="rId52"/>
  </p:handoutMasterIdLst>
  <p:sldIdLst>
    <p:sldId id="851" r:id="rId7"/>
    <p:sldId id="852" r:id="rId8"/>
    <p:sldId id="860" r:id="rId9"/>
    <p:sldId id="920" r:id="rId10"/>
    <p:sldId id="924" r:id="rId11"/>
    <p:sldId id="925" r:id="rId12"/>
    <p:sldId id="926" r:id="rId13"/>
    <p:sldId id="919" r:id="rId14"/>
    <p:sldId id="927" r:id="rId15"/>
    <p:sldId id="928" r:id="rId16"/>
    <p:sldId id="929" r:id="rId17"/>
    <p:sldId id="930" r:id="rId18"/>
    <p:sldId id="931" r:id="rId19"/>
    <p:sldId id="932" r:id="rId20"/>
    <p:sldId id="933" r:id="rId21"/>
    <p:sldId id="876" r:id="rId22"/>
    <p:sldId id="956" r:id="rId23"/>
    <p:sldId id="936" r:id="rId24"/>
    <p:sldId id="937" r:id="rId25"/>
    <p:sldId id="938" r:id="rId26"/>
    <p:sldId id="939" r:id="rId27"/>
    <p:sldId id="940" r:id="rId28"/>
    <p:sldId id="903" r:id="rId29"/>
    <p:sldId id="941" r:id="rId30"/>
    <p:sldId id="942" r:id="rId31"/>
    <p:sldId id="943" r:id="rId32"/>
    <p:sldId id="944" r:id="rId33"/>
    <p:sldId id="947" r:id="rId34"/>
    <p:sldId id="905" r:id="rId35"/>
    <p:sldId id="955" r:id="rId36"/>
    <p:sldId id="935" r:id="rId37"/>
    <p:sldId id="957" r:id="rId38"/>
    <p:sldId id="958" r:id="rId39"/>
    <p:sldId id="959" r:id="rId40"/>
    <p:sldId id="954" r:id="rId41"/>
    <p:sldId id="950" r:id="rId42"/>
    <p:sldId id="870" r:id="rId43"/>
    <p:sldId id="892" r:id="rId44"/>
    <p:sldId id="906" r:id="rId45"/>
    <p:sldId id="907" r:id="rId46"/>
    <p:sldId id="948" r:id="rId47"/>
    <p:sldId id="952" r:id="rId48"/>
    <p:sldId id="951" r:id="rId49"/>
    <p:sldId id="953" r:id="rId50"/>
  </p:sldIdLst>
  <p:sldSz cx="9144000" cy="6858000" type="screen4x3"/>
  <p:notesSz cx="9856788" cy="6797675"/>
  <p:embeddedFontLst>
    <p:embeddedFont>
      <p:font typeface="PMingLiU" panose="02020500000000000000" pitchFamily="18" charset="-120"/>
      <p:regular r:id="rId53"/>
    </p:embeddedFont>
    <p:embeddedFont>
      <p:font typeface="Calibri" panose="020F0502020204030204" pitchFamily="34" charset="0"/>
      <p:regular r:id="rId54"/>
      <p:bold r:id="rId55"/>
      <p:italic r:id="rId56"/>
      <p:boldItalic r:id="rId57"/>
    </p:embeddedFont>
    <p:embeddedFont>
      <p:font typeface="Rockwell" panose="02060603020205020403" pitchFamily="18" charset="0"/>
      <p:regular r:id="rId58"/>
      <p:bold r:id="rId59"/>
      <p:italic r:id="rId60"/>
      <p:boldItalic r:id="rId61"/>
    </p:embeddedFont>
    <p:embeddedFont>
      <p:font typeface="MS PGothic" panose="020B0600070205080204" pitchFamily="34" charset="-128"/>
      <p:regular r:id="rId62"/>
    </p:embeddedFont>
    <p:embeddedFont>
      <p:font typeface="Arial Bold" panose="020B0704020202020204" pitchFamily="34" charset="0"/>
      <p:bold r:id="rId63"/>
    </p:embeddedFont>
    <p:embeddedFont>
      <p:font typeface="微软雅黑" panose="020B0503020204020204" pitchFamily="34" charset="-122"/>
      <p:regular r:id="rId64"/>
      <p:bold r:id="rId65"/>
    </p:embeddedFont>
    <p:embeddedFont>
      <p:font typeface="宋体" panose="02010600030101010101" pitchFamily="2" charset="-122"/>
      <p:regular r:id="rId66"/>
    </p:embeddedFont>
    <p:embeddedFont>
      <p:font typeface="MS Mincho" panose="02020609040205080304" pitchFamily="49" charset="-128"/>
      <p:regular r:id="rId67"/>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0C30"/>
    <a:srgbClr val="CE1126"/>
    <a:srgbClr val="B7001D"/>
    <a:srgbClr val="B70024"/>
    <a:srgbClr val="7F7F7F"/>
    <a:srgbClr val="6F665D"/>
    <a:srgbClr val="D9D9D9"/>
    <a:srgbClr val="F2F2F2"/>
    <a:srgbClr val="EFEEED"/>
    <a:srgbClr val="998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1" autoAdjust="0"/>
    <p:restoredTop sz="69029" autoAdjust="0"/>
  </p:normalViewPr>
  <p:slideViewPr>
    <p:cSldViewPr snapToGrid="0" snapToObjects="1" showGuides="1">
      <p:cViewPr varScale="1">
        <p:scale>
          <a:sx n="80" d="100"/>
          <a:sy n="80" d="100"/>
        </p:scale>
        <p:origin x="-2514" y="-78"/>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258" y="172872"/>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6/8/2015</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6/8/2015</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20396F-9A3F-4D41-8B72-D905663BAD6F}" type="slidenum">
              <a:rPr lang="en-US" smtClean="0"/>
              <a:pPr>
                <a:defRPr/>
              </a:pPr>
              <a:t>38</a:t>
            </a:fld>
            <a:endParaRPr lang="en-US" dirty="0"/>
          </a:p>
        </p:txBody>
      </p:sp>
    </p:spTree>
    <p:extLst>
      <p:ext uri="{BB962C8B-B14F-4D97-AF65-F5344CB8AC3E}">
        <p14:creationId xmlns:p14="http://schemas.microsoft.com/office/powerpoint/2010/main" val="2611637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20396F-9A3F-4D41-8B72-D905663BAD6F}" type="slidenum">
              <a:rPr lang="en-US" smtClean="0"/>
              <a:pPr>
                <a:defRPr/>
              </a:pPr>
              <a:t>39</a:t>
            </a:fld>
            <a:endParaRPr lang="en-US" dirty="0"/>
          </a:p>
        </p:txBody>
      </p:sp>
    </p:spTree>
    <p:extLst>
      <p:ext uri="{BB962C8B-B14F-4D97-AF65-F5344CB8AC3E}">
        <p14:creationId xmlns:p14="http://schemas.microsoft.com/office/powerpoint/2010/main" val="261163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20396F-9A3F-4D41-8B72-D905663BAD6F}" type="slidenum">
              <a:rPr lang="en-US" smtClean="0"/>
              <a:pPr>
                <a:defRPr/>
              </a:pPr>
              <a:t>40</a:t>
            </a:fld>
            <a:endParaRPr lang="en-US" dirty="0"/>
          </a:p>
        </p:txBody>
      </p:sp>
    </p:spTree>
    <p:extLst>
      <p:ext uri="{BB962C8B-B14F-4D97-AF65-F5344CB8AC3E}">
        <p14:creationId xmlns:p14="http://schemas.microsoft.com/office/powerpoint/2010/main" val="2611637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_White">
    <p:spTree>
      <p:nvGrpSpPr>
        <p:cNvPr id="1" name=""/>
        <p:cNvGrpSpPr/>
        <p:nvPr/>
      </p:nvGrpSpPr>
      <p:grpSpPr>
        <a:xfrm>
          <a:off x="0" y="0"/>
          <a:ext cx="0" cy="0"/>
          <a:chOff x="0" y="0"/>
          <a:chExt cx="0" cy="0"/>
        </a:xfrm>
      </p:grpSpPr>
      <p:sp>
        <p:nvSpPr>
          <p:cNvPr id="2" name="Title 1"/>
          <p:cNvSpPr>
            <a:spLocks noGrp="1"/>
          </p:cNvSpPr>
          <p:nvPr>
            <p:ph type="title"/>
          </p:nvPr>
        </p:nvSpPr>
        <p:spPr>
          <a:xfrm>
            <a:off x="128598" y="214313"/>
            <a:ext cx="6854506" cy="487362"/>
          </a:xfrm>
          <a:prstGeom prst="rect">
            <a:avLst/>
          </a:prstGeom>
        </p:spPr>
        <p:txBody>
          <a:bodyPr lIns="86493" tIns="43247" rIns="86493" bIns="43247"/>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442819" y="1161744"/>
            <a:ext cx="8200571" cy="4525963"/>
          </a:xfrm>
          <a:prstGeom prst="rect">
            <a:avLst/>
          </a:prstGeom>
        </p:spPr>
        <p:txBody>
          <a:bodyPr lIns="86493" tIns="43247" rIns="86493" bIns="43247">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xfrm>
            <a:off x="8741834" y="6569274"/>
            <a:ext cx="402167" cy="364629"/>
          </a:xfrm>
          <a:prstGeom prst="rect">
            <a:avLst/>
          </a:prstGeom>
        </p:spPr>
        <p:txBody>
          <a:bodyPr lIns="86493" tIns="43247" rIns="86493" bIns="43247"/>
          <a:lstStyle>
            <a:lvl1pPr>
              <a:defRPr/>
            </a:lvl1pPr>
          </a:lstStyle>
          <a:p>
            <a:pPr>
              <a:defRPr/>
            </a:pPr>
            <a:fld id="{0437EEA1-1DE2-499C-A9AB-AEEE7B6C308E}" type="slidenum">
              <a:rPr lang="zh-TW" altLang="en-US"/>
              <a:pPr>
                <a:defRPr/>
              </a:pPr>
              <a:t>‹#›</a:t>
            </a:fld>
            <a:endParaRPr lang="en-US" altLang="zh-TW" dirty="0"/>
          </a:p>
        </p:txBody>
      </p:sp>
    </p:spTree>
    <p:extLst>
      <p:ext uri="{BB962C8B-B14F-4D97-AF65-F5344CB8AC3E}">
        <p14:creationId xmlns:p14="http://schemas.microsoft.com/office/powerpoint/2010/main" val="338886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77" r:id="rId3"/>
    <p:sldLayoutId id="2147483783" r:id="rId4"/>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hk/url?sa=i&amp;rct=j&amp;q=&amp;esrc=s&amp;source=images&amp;cd=&amp;cad=rja&amp;uact=8&amp;ved=0CAcQjRw&amp;url=http://www.fujitsu.com/hk/about/resources/case-studies/boci.html&amp;ei=j_FaVbiIBoaxmwXfhoHoCw&amp;psig=AFQjCNEbBj7le8tGbl6NlX2P7ZU66Ur5dw&amp;ust=1432109833339090"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4092082"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2400" b="1" dirty="0" smtClean="0">
                <a:solidFill>
                  <a:schemeClr val="bg1"/>
                </a:solidFill>
                <a:latin typeface="+mj-lt"/>
                <a:ea typeface="MS PGothic" pitchFamily="34" charset="-128"/>
                <a:sym typeface="Arial Bold" pitchFamily="-84" charset="0"/>
              </a:rPr>
              <a:t>BCP Critical Application Analysis</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 </a:t>
            </a:r>
            <a:r>
              <a:rPr lang="en-US" sz="1400" b="1" dirty="0">
                <a:solidFill>
                  <a:schemeClr val="bg1"/>
                </a:solidFill>
                <a:latin typeface="+mj-lt"/>
              </a:rPr>
              <a:t>T320-RFP</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BOC 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8-Jun-2015</a:t>
            </a:r>
            <a:endParaRPr lang="en-US" altLang="nl-NL" sz="1300" b="1" dirty="0">
              <a:solidFill>
                <a:srgbClr val="FFFFFF"/>
              </a:solidFill>
              <a:latin typeface="Calibri"/>
              <a:ea typeface="MS PGothic" pitchFamily="34" charset="-128"/>
              <a:sym typeface="Arial" pitchFamily="34" charset="0"/>
            </a:endParaRPr>
          </a:p>
        </p:txBody>
      </p:sp>
      <p:pic>
        <p:nvPicPr>
          <p:cNvPr id="14" name="irc_mi" descr="logo_boci_tcm137-142137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04248" y="5373216"/>
            <a:ext cx="2016224" cy="720080"/>
          </a:xfrm>
          <a:prstGeom prst="rect">
            <a:avLst/>
          </a:prstGeom>
          <a:noFill/>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2546667591"/>
              </p:ext>
            </p:extLst>
          </p:nvPr>
        </p:nvGraphicFramePr>
        <p:xfrm>
          <a:off x="755576" y="990601"/>
          <a:ext cx="7632848" cy="5030687"/>
        </p:xfrm>
        <a:graphic>
          <a:graphicData uri="http://schemas.openxmlformats.org/drawingml/2006/table">
            <a:tbl>
              <a:tblPr firstRow="1" firstCol="1" bandRow="1">
                <a:tableStyleId>{21E4AEA4-8DFA-4A89-87EB-49C32662AFE0}</a:tableStyleId>
              </a:tblPr>
              <a:tblGrid>
                <a:gridCol w="1750653"/>
                <a:gridCol w="5882195"/>
              </a:tblGrid>
              <a:tr h="397036">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(2)</a:t>
                      </a:r>
                    </a:p>
                  </a:txBody>
                  <a:tcPr marL="73025" marR="73025" anchor="ctr">
                    <a:solidFill>
                      <a:schemeClr val="bg1">
                        <a:lumMod val="50000"/>
                      </a:schemeClr>
                    </a:solidFill>
                  </a:tcPr>
                </a:tc>
                <a:tc hMerge="1">
                  <a:txBody>
                    <a:bodyPr/>
                    <a:lstStyle/>
                    <a:p>
                      <a:endParaRPr lang="en-US"/>
                    </a:p>
                  </a:txBody>
                  <a:tcPr/>
                </a:tc>
              </a:tr>
              <a:tr h="338601">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r>
                        <a:rPr lang="en-US" sz="1600" kern="1200" dirty="0" smtClean="0">
                          <a:solidFill>
                            <a:schemeClr val="dk1"/>
                          </a:solidFill>
                          <a:effectLst/>
                          <a:latin typeface="+mn-lt"/>
                          <a:ea typeface="+mn-ea"/>
                          <a:cs typeface="+mn-cs"/>
                        </a:rPr>
                        <a:t>A US-based Asset Management Firm </a:t>
                      </a:r>
                      <a:endParaRPr lang="en-US" sz="1600" dirty="0">
                        <a:effectLst/>
                      </a:endParaRPr>
                    </a:p>
                  </a:txBody>
                  <a:tcPr marL="73025" marR="73025">
                    <a:solidFill>
                      <a:srgbClr val="FFFFFF"/>
                    </a:solidFill>
                  </a:tcPr>
                </a:tc>
              </a:tr>
              <a:tr h="406321">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r>
                        <a:rPr lang="en-US" sz="1600" b="1" kern="1200" dirty="0" smtClean="0">
                          <a:solidFill>
                            <a:schemeClr val="dk1"/>
                          </a:solidFill>
                          <a:effectLst/>
                          <a:latin typeface="+mn-lt"/>
                          <a:ea typeface="+mn-ea"/>
                          <a:cs typeface="+mn-cs"/>
                        </a:rPr>
                        <a:t>Business Continuity Plan Design and Development </a:t>
                      </a:r>
                      <a:endParaRPr lang="en-US" sz="1600" b="1" dirty="0">
                        <a:effectLst/>
                      </a:endParaRPr>
                    </a:p>
                  </a:txBody>
                  <a:tcPr marL="73025" marR="73025">
                    <a:solidFill>
                      <a:srgbClr val="FFFFFF"/>
                    </a:solidFill>
                  </a:tcPr>
                </a:tc>
              </a:tr>
              <a:tr h="2160537">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The client initiated a project to develop a Business Continuity plan for their offices in Chicago, New York and the US Virgin Islands. The company wanted to </a:t>
                      </a:r>
                      <a:r>
                        <a:rPr lang="en-US" sz="1600" b="0" kern="1200" dirty="0" smtClean="0">
                          <a:solidFill>
                            <a:schemeClr val="tx1"/>
                          </a:solidFill>
                          <a:effectLst/>
                          <a:latin typeface="+mn-lt"/>
                          <a:ea typeface="+mn-ea"/>
                          <a:cs typeface="+mn-cs"/>
                        </a:rPr>
                        <a:t>ensure a plan was in place to </a:t>
                      </a:r>
                      <a:r>
                        <a:rPr lang="en-US" sz="1600" b="0" kern="1200" dirty="0" smtClean="0">
                          <a:solidFill>
                            <a:srgbClr val="C60C30"/>
                          </a:solidFill>
                          <a:effectLst/>
                          <a:latin typeface="+mn-lt"/>
                          <a:ea typeface="+mn-ea"/>
                          <a:cs typeface="+mn-cs"/>
                        </a:rPr>
                        <a:t>keep the business functioning </a:t>
                      </a:r>
                      <a:r>
                        <a:rPr lang="en-US" sz="1600" kern="1200" dirty="0" smtClean="0">
                          <a:solidFill>
                            <a:schemeClr val="dk1"/>
                          </a:solidFill>
                          <a:effectLst/>
                          <a:latin typeface="+mn-lt"/>
                          <a:ea typeface="+mn-ea"/>
                          <a:cs typeface="+mn-cs"/>
                        </a:rPr>
                        <a:t>in the event of a major negative event. A BCP would also maintain the </a:t>
                      </a:r>
                      <a:r>
                        <a:rPr lang="en-US" sz="1600" kern="1200" dirty="0" smtClean="0">
                          <a:solidFill>
                            <a:srgbClr val="C60C30"/>
                          </a:solidFill>
                          <a:effectLst/>
                          <a:latin typeface="+mn-lt"/>
                          <a:ea typeface="+mn-ea"/>
                          <a:cs typeface="+mn-cs"/>
                        </a:rPr>
                        <a:t>confidence of their investors and customers</a:t>
                      </a:r>
                      <a:r>
                        <a:rPr lang="en-US" sz="1600" kern="1200" dirty="0" smtClean="0">
                          <a:solidFill>
                            <a:schemeClr val="dk1"/>
                          </a:solidFill>
                          <a:effectLst/>
                          <a:latin typeface="+mn-lt"/>
                          <a:ea typeface="+mn-ea"/>
                          <a:cs typeface="+mn-cs"/>
                        </a:rPr>
                        <a:t>. The client engaged RGP to assess the disaster threats, determine areas of greatest business impact from an interruption, and develop recovery strategies. </a:t>
                      </a:r>
                      <a:endParaRPr lang="en-US" sz="1600" dirty="0">
                        <a:effectLst/>
                      </a:endParaRPr>
                    </a:p>
                  </a:txBody>
                  <a:tcPr marL="73025" marR="73025">
                    <a:solidFill>
                      <a:srgbClr val="FFFFFF"/>
                    </a:solidFill>
                  </a:tcPr>
                </a:tc>
              </a:tr>
              <a:tr h="1728192">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A Business Continuity Program was developed that aligned with the company's IT disaster recovery plans and provided management with </a:t>
                      </a:r>
                      <a:r>
                        <a:rPr lang="en-US" sz="1600" kern="1200" dirty="0" smtClean="0">
                          <a:solidFill>
                            <a:srgbClr val="C60C30"/>
                          </a:solidFill>
                          <a:effectLst/>
                          <a:latin typeface="+mn-lt"/>
                          <a:ea typeface="+mn-ea"/>
                          <a:cs typeface="+mn-cs"/>
                        </a:rPr>
                        <a:t>a process to react to and recover from any business interruption</a:t>
                      </a:r>
                      <a:r>
                        <a:rPr lang="en-US" sz="1600" kern="1200" dirty="0" smtClean="0">
                          <a:solidFill>
                            <a:schemeClr val="dk1"/>
                          </a:solidFill>
                          <a:effectLst/>
                          <a:latin typeface="+mn-lt"/>
                          <a:ea typeface="+mn-ea"/>
                          <a:cs typeface="+mn-cs"/>
                        </a:rPr>
                        <a:t>. It also provided department mangers a plan to guide them in ensuring that the critical processes were operational from their department for the recovery times required by the company. </a:t>
                      </a:r>
                      <a:endParaRPr lang="en-US" sz="1600" dirty="0">
                        <a:effectLst/>
                      </a:endParaRPr>
                    </a:p>
                  </a:txBody>
                  <a:tcPr marL="73025" marR="73025">
                    <a:solidFill>
                      <a:srgbClr val="FFFFFF"/>
                    </a:solidFill>
                  </a:tcPr>
                </a:tc>
              </a:tr>
            </a:tbl>
          </a:graphicData>
        </a:graphic>
      </p:graphicFrame>
    </p:spTree>
    <p:extLst>
      <p:ext uri="{BB962C8B-B14F-4D97-AF65-F5344CB8AC3E}">
        <p14:creationId xmlns:p14="http://schemas.microsoft.com/office/powerpoint/2010/main" val="35029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720815742"/>
              </p:ext>
            </p:extLst>
          </p:nvPr>
        </p:nvGraphicFramePr>
        <p:xfrm>
          <a:off x="755576" y="476672"/>
          <a:ext cx="7632848" cy="6305520"/>
        </p:xfrm>
        <a:graphic>
          <a:graphicData uri="http://schemas.openxmlformats.org/drawingml/2006/table">
            <a:tbl>
              <a:tblPr firstRow="1" firstCol="1" bandRow="1">
                <a:tableStyleId>{21E4AEA4-8DFA-4A89-87EB-49C32662AFE0}</a:tableStyleId>
              </a:tblPr>
              <a:tblGrid>
                <a:gridCol w="1750653"/>
                <a:gridCol w="5882195"/>
              </a:tblGrid>
              <a:tr h="397036">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(3)</a:t>
                      </a:r>
                    </a:p>
                  </a:txBody>
                  <a:tcPr marL="73025" marR="73025" anchor="ctr">
                    <a:solidFill>
                      <a:schemeClr val="bg1">
                        <a:lumMod val="50000"/>
                      </a:schemeClr>
                    </a:solidFill>
                  </a:tcPr>
                </a:tc>
                <a:tc hMerge="1">
                  <a:txBody>
                    <a:bodyPr/>
                    <a:lstStyle/>
                    <a:p>
                      <a:endParaRPr lang="en-US"/>
                    </a:p>
                  </a:txBody>
                  <a:tcPr/>
                </a:tc>
              </a:tr>
              <a:tr h="338601">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400" kern="1200" dirty="0" smtClean="0">
                          <a:solidFill>
                            <a:schemeClr val="dk1"/>
                          </a:solidFill>
                          <a:effectLst/>
                          <a:latin typeface="+mn-lt"/>
                          <a:ea typeface="+mn-ea"/>
                          <a:cs typeface="+mn-cs"/>
                        </a:rPr>
                        <a:t>A</a:t>
                      </a:r>
                      <a:r>
                        <a:rPr lang="en-US" sz="1400" kern="1200" baseline="0" dirty="0" smtClean="0">
                          <a:solidFill>
                            <a:schemeClr val="dk1"/>
                          </a:solidFill>
                          <a:effectLst/>
                          <a:latin typeface="+mn-lt"/>
                          <a:ea typeface="+mn-ea"/>
                          <a:cs typeface="+mn-cs"/>
                        </a:rPr>
                        <a:t> L</a:t>
                      </a:r>
                      <a:r>
                        <a:rPr lang="en-US" sz="1400" kern="1200" dirty="0" smtClean="0">
                          <a:solidFill>
                            <a:schemeClr val="dk1"/>
                          </a:solidFill>
                          <a:effectLst/>
                          <a:latin typeface="+mn-lt"/>
                          <a:ea typeface="+mn-ea"/>
                          <a:cs typeface="+mn-cs"/>
                        </a:rPr>
                        <a:t>arge Financial Services Corporation </a:t>
                      </a:r>
                      <a:endParaRPr lang="en-US" sz="1400" dirty="0">
                        <a:effectLst/>
                      </a:endParaRPr>
                    </a:p>
                  </a:txBody>
                  <a:tcPr marL="73025" marR="73025">
                    <a:solidFill>
                      <a:srgbClr val="FFFFFF"/>
                    </a:solidFill>
                  </a:tcPr>
                </a:tc>
              </a:tr>
              <a:tr h="406321">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400" b="1" kern="1200" dirty="0" smtClean="0">
                          <a:solidFill>
                            <a:schemeClr val="dk1"/>
                          </a:solidFill>
                          <a:effectLst/>
                          <a:latin typeface="+mn-lt"/>
                          <a:ea typeface="+mn-ea"/>
                          <a:cs typeface="+mn-cs"/>
                        </a:rPr>
                        <a:t>Disruptive Impact Analysis </a:t>
                      </a:r>
                      <a:endParaRPr lang="en-US" sz="1400" b="1" dirty="0">
                        <a:effectLst/>
                      </a:endParaRPr>
                    </a:p>
                  </a:txBody>
                  <a:tcPr marL="73025" marR="73025">
                    <a:solidFill>
                      <a:srgbClr val="FFFFFF"/>
                    </a:solidFill>
                  </a:tcPr>
                </a:tc>
              </a:tr>
              <a:tr h="1018282">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400" kern="1200" dirty="0" smtClean="0">
                          <a:solidFill>
                            <a:schemeClr val="dk1"/>
                          </a:solidFill>
                          <a:effectLst/>
                          <a:latin typeface="+mn-lt"/>
                          <a:ea typeface="+mn-ea"/>
                          <a:cs typeface="+mn-cs"/>
                        </a:rPr>
                        <a:t>This corporation determined that it had material weaknesses in its ability to </a:t>
                      </a:r>
                      <a:r>
                        <a:rPr lang="en-US" sz="1400" kern="1200" dirty="0" smtClean="0">
                          <a:solidFill>
                            <a:schemeClr val="tx1"/>
                          </a:solidFill>
                          <a:effectLst/>
                          <a:latin typeface="+mn-lt"/>
                          <a:ea typeface="+mn-ea"/>
                          <a:cs typeface="+mn-cs"/>
                        </a:rPr>
                        <a:t>recover from a major service disruption</a:t>
                      </a:r>
                      <a:r>
                        <a:rPr lang="en-US" sz="1400" kern="1200" dirty="0" smtClean="0">
                          <a:solidFill>
                            <a:schemeClr val="dk1"/>
                          </a:solidFill>
                          <a:effectLst/>
                          <a:latin typeface="+mn-lt"/>
                          <a:ea typeface="+mn-ea"/>
                          <a:cs typeface="+mn-cs"/>
                        </a:rPr>
                        <a:t>, both in its ability to recover systems and business processes. The corporation had offices in multiple locations in the US, including one in </a:t>
                      </a:r>
                      <a:r>
                        <a:rPr lang="en-US" sz="1400" kern="1200" dirty="0" smtClean="0">
                          <a:solidFill>
                            <a:srgbClr val="C60C30"/>
                          </a:solidFill>
                          <a:effectLst/>
                          <a:latin typeface="+mn-lt"/>
                          <a:ea typeface="+mn-ea"/>
                          <a:cs typeface="+mn-cs"/>
                        </a:rPr>
                        <a:t>a flood zone and another in a seismic area</a:t>
                      </a:r>
                      <a:r>
                        <a:rPr lang="en-US" sz="1400" kern="1200" dirty="0" smtClean="0">
                          <a:solidFill>
                            <a:schemeClr val="dk1"/>
                          </a:solidFill>
                          <a:effectLst/>
                          <a:latin typeface="+mn-lt"/>
                          <a:ea typeface="+mn-ea"/>
                          <a:cs typeface="+mn-cs"/>
                        </a:rPr>
                        <a:t>. </a:t>
                      </a:r>
                      <a:endParaRPr lang="en-US" sz="1400" dirty="0">
                        <a:effectLst/>
                      </a:endParaRPr>
                    </a:p>
                  </a:txBody>
                  <a:tcPr marL="73025" marR="73025">
                    <a:solidFill>
                      <a:srgbClr val="FFFFFF"/>
                    </a:solidFill>
                  </a:tcPr>
                </a:tc>
              </a:tr>
              <a:tr h="1728192">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400" kern="1200" dirty="0" smtClean="0">
                          <a:solidFill>
                            <a:schemeClr val="dk1"/>
                          </a:solidFill>
                          <a:effectLst/>
                          <a:latin typeface="+mn-lt"/>
                          <a:ea typeface="+mn-ea"/>
                          <a:cs typeface="+mn-cs"/>
                        </a:rPr>
                        <a:t>We developed and implemented a complete business continuity and disaster recovery plan that included: </a:t>
                      </a:r>
                      <a:endParaRPr lang="en-US" sz="1400" dirty="0" smtClean="0">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Organizing </a:t>
                      </a:r>
                      <a:r>
                        <a:rPr lang="en-US" sz="1400" kern="1200" dirty="0" smtClean="0">
                          <a:solidFill>
                            <a:schemeClr val="dk1"/>
                          </a:solidFill>
                          <a:effectLst/>
                          <a:latin typeface="+mn-lt"/>
                          <a:ea typeface="+mn-ea"/>
                          <a:cs typeface="+mn-cs"/>
                        </a:rPr>
                        <a:t>business leaders, subject matter experts and IT managers into a cohesive steering committee to drive </a:t>
                      </a:r>
                      <a:r>
                        <a:rPr lang="en-US" sz="1400" kern="1200" dirty="0" smtClean="0">
                          <a:solidFill>
                            <a:srgbClr val="C60C30"/>
                          </a:solidFill>
                          <a:effectLst/>
                          <a:latin typeface="+mn-lt"/>
                          <a:ea typeface="+mn-ea"/>
                          <a:cs typeface="+mn-cs"/>
                        </a:rPr>
                        <a:t>the analysis, implementation and testing. </a:t>
                      </a:r>
                      <a:endParaRPr lang="en-US" sz="1400" dirty="0" smtClean="0">
                        <a:solidFill>
                          <a:srgbClr val="C60C30"/>
                        </a:solidFill>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Completing </a:t>
                      </a:r>
                      <a:r>
                        <a:rPr lang="en-US" sz="1400" kern="1200" dirty="0" smtClean="0">
                          <a:solidFill>
                            <a:schemeClr val="dk1"/>
                          </a:solidFill>
                          <a:effectLst/>
                          <a:latin typeface="+mn-lt"/>
                          <a:ea typeface="+mn-ea"/>
                          <a:cs typeface="+mn-cs"/>
                        </a:rPr>
                        <a:t>documentation of standard business processes, including </a:t>
                      </a:r>
                      <a:r>
                        <a:rPr lang="en-US" sz="1400" kern="1200" dirty="0" smtClean="0">
                          <a:solidFill>
                            <a:srgbClr val="C60C30"/>
                          </a:solidFill>
                          <a:effectLst/>
                          <a:latin typeface="+mn-lt"/>
                          <a:ea typeface="+mn-ea"/>
                          <a:cs typeface="+mn-cs"/>
                        </a:rPr>
                        <a:t>process flows, dependencies, system interaction, physical locations, and personnel responsibilities</a:t>
                      </a:r>
                      <a:r>
                        <a:rPr lang="en-US" sz="1400" kern="1200" dirty="0" smtClean="0">
                          <a:solidFill>
                            <a:schemeClr val="dk1"/>
                          </a:solidFill>
                          <a:effectLst/>
                          <a:latin typeface="+mn-lt"/>
                          <a:ea typeface="+mn-ea"/>
                          <a:cs typeface="+mn-cs"/>
                        </a:rPr>
                        <a:t>. </a:t>
                      </a:r>
                      <a:endParaRPr lang="en-US" sz="1400" dirty="0" smtClean="0">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Conducting </a:t>
                      </a:r>
                      <a:r>
                        <a:rPr lang="en-US" sz="1400" kern="1200" dirty="0" smtClean="0">
                          <a:solidFill>
                            <a:schemeClr val="dk1"/>
                          </a:solidFill>
                          <a:effectLst/>
                          <a:latin typeface="+mn-lt"/>
                          <a:ea typeface="+mn-ea"/>
                          <a:cs typeface="+mn-cs"/>
                        </a:rPr>
                        <a:t>complete </a:t>
                      </a:r>
                      <a:r>
                        <a:rPr lang="en-US" sz="1400" kern="1200" dirty="0" smtClean="0">
                          <a:solidFill>
                            <a:srgbClr val="C60C30"/>
                          </a:solidFill>
                          <a:effectLst/>
                          <a:latin typeface="+mn-lt"/>
                          <a:ea typeface="+mn-ea"/>
                          <a:cs typeface="+mn-cs"/>
                        </a:rPr>
                        <a:t>business impact analysis </a:t>
                      </a:r>
                      <a:r>
                        <a:rPr lang="en-US" sz="1400" kern="1200" dirty="0" smtClean="0">
                          <a:solidFill>
                            <a:schemeClr val="dk1"/>
                          </a:solidFill>
                          <a:effectLst/>
                          <a:latin typeface="+mn-lt"/>
                          <a:ea typeface="+mn-ea"/>
                          <a:cs typeface="+mn-cs"/>
                        </a:rPr>
                        <a:t>based on scenarios of varying severity including seismic events. </a:t>
                      </a:r>
                      <a:endParaRPr lang="en-US" sz="1400" dirty="0" smtClean="0">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Developing </a:t>
                      </a:r>
                      <a:r>
                        <a:rPr lang="en-US" sz="1400" kern="1200" dirty="0" smtClean="0">
                          <a:solidFill>
                            <a:schemeClr val="dk1"/>
                          </a:solidFill>
                          <a:effectLst/>
                          <a:latin typeface="+mn-lt"/>
                          <a:ea typeface="+mn-ea"/>
                          <a:cs typeface="+mn-cs"/>
                        </a:rPr>
                        <a:t>and implementing </a:t>
                      </a:r>
                      <a:r>
                        <a:rPr lang="en-US" sz="1400" kern="1200" dirty="0" smtClean="0">
                          <a:solidFill>
                            <a:srgbClr val="C60C30"/>
                          </a:solidFill>
                          <a:effectLst/>
                          <a:latin typeface="+mn-lt"/>
                          <a:ea typeface="+mn-ea"/>
                          <a:cs typeface="+mn-cs"/>
                        </a:rPr>
                        <a:t>IT Disaster Recovery plans</a:t>
                      </a:r>
                      <a:r>
                        <a:rPr lang="en-US" sz="1400" kern="1200" dirty="0" smtClean="0">
                          <a:solidFill>
                            <a:schemeClr val="dk1"/>
                          </a:solidFill>
                          <a:effectLst/>
                          <a:latin typeface="+mn-lt"/>
                          <a:ea typeface="+mn-ea"/>
                          <a:cs typeface="+mn-cs"/>
                        </a:rPr>
                        <a:t>, including building out and migrating to a new production data center and implementing </a:t>
                      </a:r>
                      <a:r>
                        <a:rPr lang="en-US" sz="1400" kern="1200" dirty="0" smtClean="0">
                          <a:solidFill>
                            <a:srgbClr val="C60C30"/>
                          </a:solidFill>
                          <a:effectLst/>
                          <a:latin typeface="+mn-lt"/>
                          <a:ea typeface="+mn-ea"/>
                          <a:cs typeface="+mn-cs"/>
                        </a:rPr>
                        <a:t>full failover of critical applications </a:t>
                      </a:r>
                      <a:r>
                        <a:rPr lang="en-US" sz="1400" kern="1200" dirty="0" smtClean="0">
                          <a:solidFill>
                            <a:schemeClr val="dk1"/>
                          </a:solidFill>
                          <a:effectLst/>
                          <a:latin typeface="+mn-lt"/>
                          <a:ea typeface="+mn-ea"/>
                          <a:cs typeface="+mn-cs"/>
                        </a:rPr>
                        <a:t>to meet required service levels. </a:t>
                      </a:r>
                      <a:endParaRPr lang="en-US" sz="1400" dirty="0" smtClean="0">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Defining </a:t>
                      </a:r>
                      <a:r>
                        <a:rPr lang="en-US" sz="1400" kern="1200" dirty="0" smtClean="0">
                          <a:solidFill>
                            <a:schemeClr val="dk1"/>
                          </a:solidFill>
                          <a:effectLst/>
                          <a:latin typeface="+mn-lt"/>
                          <a:ea typeface="+mn-ea"/>
                          <a:cs typeface="+mn-cs"/>
                        </a:rPr>
                        <a:t>complete business continuity plans, </a:t>
                      </a:r>
                      <a:r>
                        <a:rPr lang="en-US" sz="1400" kern="1200" dirty="0" smtClean="0">
                          <a:solidFill>
                            <a:srgbClr val="C60C30"/>
                          </a:solidFill>
                          <a:effectLst/>
                          <a:latin typeface="+mn-lt"/>
                          <a:ea typeface="+mn-ea"/>
                          <a:cs typeface="+mn-cs"/>
                        </a:rPr>
                        <a:t>covering personnel; functions, responsibilities, communications, critical service providers, and IT support groups and audit requirements</a:t>
                      </a:r>
                      <a:r>
                        <a:rPr lang="en-US" sz="1400" kern="1200" dirty="0" smtClean="0">
                          <a:solidFill>
                            <a:schemeClr val="dk1"/>
                          </a:solidFill>
                          <a:effectLst/>
                          <a:latin typeface="+mn-lt"/>
                          <a:ea typeface="+mn-ea"/>
                          <a:cs typeface="+mn-cs"/>
                        </a:rPr>
                        <a:t>. </a:t>
                      </a:r>
                      <a:endParaRPr lang="en-US" sz="1400" dirty="0" smtClean="0">
                        <a:effectLst/>
                      </a:endParaRPr>
                    </a:p>
                    <a:p>
                      <a:pPr marL="285750" indent="-285750" algn="just">
                        <a:buFont typeface="Arial" panose="020B0604020202020204" pitchFamily="34" charset="0"/>
                        <a:buChar char="•"/>
                      </a:pPr>
                      <a:r>
                        <a:rPr lang="en-US" sz="1400" kern="1200" dirty="0" smtClean="0">
                          <a:solidFill>
                            <a:schemeClr val="dk1"/>
                          </a:solidFill>
                          <a:effectLst/>
                          <a:latin typeface="+mn-lt"/>
                          <a:ea typeface="+mn-ea"/>
                          <a:cs typeface="+mn-cs"/>
                        </a:rPr>
                        <a:t>Successfully </a:t>
                      </a:r>
                      <a:r>
                        <a:rPr lang="en-US" sz="1400" kern="1200" dirty="0" smtClean="0">
                          <a:solidFill>
                            <a:srgbClr val="C60C30"/>
                          </a:solidFill>
                          <a:effectLst/>
                          <a:latin typeface="+mn-lt"/>
                          <a:ea typeface="+mn-ea"/>
                          <a:cs typeface="+mn-cs"/>
                        </a:rPr>
                        <a:t>conducting multiple tests </a:t>
                      </a:r>
                      <a:r>
                        <a:rPr lang="en-US" sz="1400" kern="1200" dirty="0" smtClean="0">
                          <a:solidFill>
                            <a:schemeClr val="dk1"/>
                          </a:solidFill>
                          <a:effectLst/>
                          <a:latin typeface="+mn-lt"/>
                          <a:ea typeface="+mn-ea"/>
                          <a:cs typeface="+mn-cs"/>
                        </a:rPr>
                        <a:t>including full business continuity covering extended service disruption, fallback and regulatory compliance. </a:t>
                      </a:r>
                      <a:endParaRPr lang="en-US" sz="1400" dirty="0">
                        <a:effectLst/>
                      </a:endParaRPr>
                    </a:p>
                  </a:txBody>
                  <a:tcPr marL="73025" marR="73025">
                    <a:solidFill>
                      <a:srgbClr val="FFFFFF"/>
                    </a:solidFill>
                  </a:tcPr>
                </a:tc>
              </a:tr>
            </a:tbl>
          </a:graphicData>
        </a:graphic>
      </p:graphicFrame>
    </p:spTree>
    <p:extLst>
      <p:ext uri="{BB962C8B-B14F-4D97-AF65-F5344CB8AC3E}">
        <p14:creationId xmlns:p14="http://schemas.microsoft.com/office/powerpoint/2010/main" val="2015065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1810832304"/>
              </p:ext>
            </p:extLst>
          </p:nvPr>
        </p:nvGraphicFramePr>
        <p:xfrm>
          <a:off x="755576" y="990601"/>
          <a:ext cx="7632848" cy="4079383"/>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(4)</a:t>
                      </a: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Health care services provider </a:t>
                      </a:r>
                      <a:endParaRPr lang="en-US" sz="1600" dirty="0">
                        <a:effectLst/>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b="1" kern="1200" dirty="0" smtClean="0">
                          <a:solidFill>
                            <a:schemeClr val="dk1"/>
                          </a:solidFill>
                          <a:effectLst/>
                          <a:latin typeface="+mn-lt"/>
                          <a:ea typeface="+mn-ea"/>
                          <a:cs typeface="+mn-cs"/>
                        </a:rPr>
                        <a:t>Disaster Recovery Improvement </a:t>
                      </a:r>
                      <a:endParaRPr lang="en-US" sz="1600" b="1" dirty="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The company needed to identify opportunities to improve their Disaster Recovery and Business Continuity Plan to ensure their </a:t>
                      </a:r>
                      <a:r>
                        <a:rPr lang="en-US" sz="1600" kern="1200" dirty="0" smtClean="0">
                          <a:solidFill>
                            <a:srgbClr val="C60C30"/>
                          </a:solidFill>
                          <a:effectLst/>
                          <a:latin typeface="+mn-lt"/>
                          <a:ea typeface="+mn-ea"/>
                          <a:cs typeface="+mn-cs"/>
                        </a:rPr>
                        <a:t>continued operation </a:t>
                      </a:r>
                      <a:r>
                        <a:rPr lang="en-US" sz="1600" kern="1200" dirty="0" smtClean="0">
                          <a:solidFill>
                            <a:schemeClr val="dk1"/>
                          </a:solidFill>
                          <a:effectLst/>
                          <a:latin typeface="+mn-lt"/>
                          <a:ea typeface="+mn-ea"/>
                          <a:cs typeface="+mn-cs"/>
                        </a:rPr>
                        <a:t>in the event of nearly any continuity risk. </a:t>
                      </a:r>
                      <a:endParaRPr lang="en-US" sz="1600" dirty="0">
                        <a:effectLst/>
                      </a:endParaRP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Our Consultants evaluated the existing business continuity plan and the results of recent “table top” tests. They conducted extensive interviews with the management of all operational areas to identify several new areas where significant risk still existed. The team </a:t>
                      </a:r>
                      <a:r>
                        <a:rPr lang="en-US" sz="1600" kern="1200" dirty="0" smtClean="0">
                          <a:solidFill>
                            <a:srgbClr val="C60C30"/>
                          </a:solidFill>
                          <a:effectLst/>
                          <a:latin typeface="+mn-lt"/>
                          <a:ea typeface="+mn-ea"/>
                          <a:cs typeface="+mn-cs"/>
                        </a:rPr>
                        <a:t>documented all risks and the current plan’s ability </a:t>
                      </a:r>
                      <a:r>
                        <a:rPr lang="en-US" sz="1600" kern="1200" dirty="0" smtClean="0">
                          <a:solidFill>
                            <a:schemeClr val="dk1"/>
                          </a:solidFill>
                          <a:effectLst/>
                          <a:latin typeface="+mn-lt"/>
                          <a:ea typeface="+mn-ea"/>
                          <a:cs typeface="+mn-cs"/>
                        </a:rPr>
                        <a:t>to address them. The team recommended a number of </a:t>
                      </a:r>
                      <a:r>
                        <a:rPr lang="en-US" sz="1600" kern="1200" dirty="0" smtClean="0">
                          <a:solidFill>
                            <a:srgbClr val="C60C30"/>
                          </a:solidFill>
                          <a:effectLst/>
                          <a:latin typeface="+mn-lt"/>
                          <a:ea typeface="+mn-ea"/>
                          <a:cs typeface="+mn-cs"/>
                        </a:rPr>
                        <a:t>simple methods to ensure continuous product supply and customer support </a:t>
                      </a:r>
                      <a:r>
                        <a:rPr lang="en-US" sz="1600" kern="1200" dirty="0" smtClean="0">
                          <a:solidFill>
                            <a:schemeClr val="dk1"/>
                          </a:solidFill>
                          <a:effectLst/>
                          <a:latin typeface="+mn-lt"/>
                          <a:ea typeface="+mn-ea"/>
                          <a:cs typeface="+mn-cs"/>
                        </a:rPr>
                        <a:t>for months in the event of nearly any catastrophic incident. </a:t>
                      </a:r>
                      <a:endParaRPr lang="en-US" sz="1600" dirty="0">
                        <a:effectLst/>
                      </a:endParaRPr>
                    </a:p>
                  </a:txBody>
                  <a:tcPr marL="73025" marR="73025">
                    <a:solidFill>
                      <a:srgbClr val="FFFFFF"/>
                    </a:solidFill>
                  </a:tcPr>
                </a:tc>
              </a:tr>
            </a:tbl>
          </a:graphicData>
        </a:graphic>
      </p:graphicFrame>
    </p:spTree>
    <p:extLst>
      <p:ext uri="{BB962C8B-B14F-4D97-AF65-F5344CB8AC3E}">
        <p14:creationId xmlns:p14="http://schemas.microsoft.com/office/powerpoint/2010/main" val="171604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1542739849"/>
              </p:ext>
            </p:extLst>
          </p:nvPr>
        </p:nvGraphicFramePr>
        <p:xfrm>
          <a:off x="755576" y="990601"/>
          <a:ext cx="7632848" cy="4022575"/>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(5)</a:t>
                      </a: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Leading provider of integrated, end-to-end wireless solutions – from business and technology strategy to engineering services </a:t>
                      </a:r>
                      <a:endParaRPr lang="en-US" sz="1600" dirty="0">
                        <a:effectLst/>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Global BCP and DR Development </a:t>
                      </a:r>
                      <a:endParaRPr lang="en-US" sz="1600" dirty="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With 13 offices in 10 countries, the company needed to create a sound Disaster Recovery and Business Continuity Plan for </a:t>
                      </a:r>
                      <a:r>
                        <a:rPr lang="en-US" sz="1600" kern="1200" dirty="0" smtClean="0">
                          <a:solidFill>
                            <a:srgbClr val="C60C30"/>
                          </a:solidFill>
                          <a:effectLst/>
                          <a:latin typeface="+mn-lt"/>
                          <a:ea typeface="+mn-ea"/>
                          <a:cs typeface="+mn-cs"/>
                        </a:rPr>
                        <a:t>all global operations. </a:t>
                      </a:r>
                      <a:endParaRPr lang="en-US" sz="1600" dirty="0">
                        <a:solidFill>
                          <a:srgbClr val="C60C30"/>
                        </a:solidFill>
                        <a:effectLst/>
                      </a:endParaRPr>
                    </a:p>
                  </a:txBody>
                  <a:tcPr marL="73025" marR="73025">
                    <a:solidFill>
                      <a:srgbClr val="FFFFFF"/>
                    </a:solidFill>
                  </a:tcPr>
                </a:tc>
              </a:tr>
              <a:tr h="1766272">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algn="just"/>
                      <a:r>
                        <a:rPr lang="en-US" sz="1600" kern="1200" dirty="0" smtClean="0">
                          <a:solidFill>
                            <a:schemeClr val="dk1"/>
                          </a:solidFill>
                          <a:effectLst/>
                          <a:latin typeface="+mn-lt"/>
                          <a:ea typeface="+mn-ea"/>
                          <a:cs typeface="+mn-cs"/>
                        </a:rPr>
                        <a:t>Our team of professionals evaluated all office locations and distributed data centers to formulate advanced recovery plans. Our Consultants assisted in developing a </a:t>
                      </a:r>
                      <a:r>
                        <a:rPr lang="en-US" sz="1600" kern="1200" dirty="0" smtClean="0">
                          <a:solidFill>
                            <a:srgbClr val="C60C30"/>
                          </a:solidFill>
                          <a:effectLst/>
                          <a:latin typeface="+mn-lt"/>
                          <a:ea typeface="+mn-ea"/>
                          <a:cs typeface="+mn-cs"/>
                        </a:rPr>
                        <a:t>redundant global structure </a:t>
                      </a:r>
                      <a:r>
                        <a:rPr lang="en-US" sz="1600" kern="1200" dirty="0" smtClean="0">
                          <a:solidFill>
                            <a:schemeClr val="dk1"/>
                          </a:solidFill>
                          <a:effectLst/>
                          <a:latin typeface="+mn-lt"/>
                          <a:ea typeface="+mn-ea"/>
                          <a:cs typeface="+mn-cs"/>
                        </a:rPr>
                        <a:t>that allowed the company to </a:t>
                      </a:r>
                      <a:r>
                        <a:rPr lang="en-US" sz="1600" kern="1200" dirty="0" smtClean="0">
                          <a:solidFill>
                            <a:srgbClr val="C60C30"/>
                          </a:solidFill>
                          <a:effectLst/>
                          <a:latin typeface="+mn-lt"/>
                          <a:ea typeface="+mn-ea"/>
                          <a:cs typeface="+mn-cs"/>
                        </a:rPr>
                        <a:t>react with parallel operations </a:t>
                      </a:r>
                      <a:r>
                        <a:rPr lang="en-US" sz="1600" kern="1200" dirty="0" smtClean="0">
                          <a:solidFill>
                            <a:schemeClr val="dk1"/>
                          </a:solidFill>
                          <a:effectLst/>
                          <a:latin typeface="+mn-lt"/>
                          <a:ea typeface="+mn-ea"/>
                          <a:cs typeface="+mn-cs"/>
                        </a:rPr>
                        <a:t>in the event of failure at any location. Internal teams were trained in new procedures that would facilitate rapid and efficient recovery. </a:t>
                      </a:r>
                      <a:endParaRPr lang="en-US" sz="1600" dirty="0">
                        <a:effectLst/>
                      </a:endParaRPr>
                    </a:p>
                  </a:txBody>
                  <a:tcPr marL="73025" marR="73025">
                    <a:solidFill>
                      <a:srgbClr val="FFFFFF"/>
                    </a:solidFill>
                  </a:tcPr>
                </a:tc>
              </a:tr>
            </a:tbl>
          </a:graphicData>
        </a:graphic>
      </p:graphicFrame>
    </p:spTree>
    <p:extLst>
      <p:ext uri="{BB962C8B-B14F-4D97-AF65-F5344CB8AC3E}">
        <p14:creationId xmlns:p14="http://schemas.microsoft.com/office/powerpoint/2010/main" val="3302170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BOCI’s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913344"/>
          </a:xfrm>
          <a:prstGeom prst="rect">
            <a:avLst/>
          </a:prstGeom>
        </p:spPr>
        <p:txBody>
          <a:bodyPr wrap="square">
            <a:spAutoFit/>
          </a:bodyPr>
          <a:lstStyle/>
          <a:p>
            <a:pPr algn="just">
              <a:lnSpc>
                <a:spcPct val="150000"/>
              </a:lnSpc>
              <a:spcAft>
                <a:spcPts val="600"/>
              </a:spcAft>
            </a:pPr>
            <a:r>
              <a:rPr lang="en-US" sz="2000" dirty="0">
                <a:solidFill>
                  <a:srgbClr val="000000"/>
                </a:solidFill>
              </a:rPr>
              <a:t>It is our understanding that BOCI’s IT </a:t>
            </a:r>
            <a:r>
              <a:rPr lang="en-US" sz="2000" dirty="0" smtClean="0">
                <a:solidFill>
                  <a:srgbClr val="000000"/>
                </a:solidFill>
              </a:rPr>
              <a:t>Division</a:t>
            </a:r>
            <a:r>
              <a:rPr lang="en-US" sz="2000" dirty="0">
                <a:solidFill>
                  <a:srgbClr val="000000"/>
                </a:solidFill>
              </a:rPr>
              <a:t> </a:t>
            </a:r>
            <a:r>
              <a:rPr lang="en-US" sz="2000" dirty="0" smtClean="0">
                <a:solidFill>
                  <a:srgbClr val="000000"/>
                </a:solidFill>
              </a:rPr>
              <a:t>is </a:t>
            </a:r>
            <a:r>
              <a:rPr lang="en-US" sz="2000" dirty="0">
                <a:solidFill>
                  <a:srgbClr val="000000"/>
                </a:solidFill>
              </a:rPr>
              <a:t>seeking to engage external consultants to undertake an analysis of its services, processes and tools, and provide recommendations to improve its current Business Continuity Planning and Disaster Recovery </a:t>
            </a:r>
            <a:r>
              <a:rPr lang="en-US" sz="2000" dirty="0" smtClean="0">
                <a:solidFill>
                  <a:srgbClr val="000000"/>
                </a:solidFill>
              </a:rPr>
              <a:t>capabilities:</a:t>
            </a:r>
            <a:endParaRPr lang="en-US" sz="2000" strike="sngStrike" dirty="0"/>
          </a:p>
        </p:txBody>
      </p:sp>
      <p:sp>
        <p:nvSpPr>
          <p:cNvPr id="2" name="Rectangle 1"/>
          <p:cNvSpPr/>
          <p:nvPr/>
        </p:nvSpPr>
        <p:spPr>
          <a:xfrm>
            <a:off x="783167" y="2907519"/>
            <a:ext cx="7893289" cy="2375009"/>
          </a:xfrm>
          <a:prstGeom prst="rect">
            <a:avLst/>
          </a:prstGeom>
        </p:spPr>
        <p:txBody>
          <a:bodyPr wrap="square">
            <a:spAutoFit/>
          </a:bodyPr>
          <a:lstStyle/>
          <a:p>
            <a:pPr marL="285750" indent="-285750" algn="just">
              <a:lnSpc>
                <a:spcPct val="150000"/>
              </a:lnSpc>
              <a:spcBef>
                <a:spcPts val="600"/>
              </a:spcBef>
              <a:spcAft>
                <a:spcPts val="600"/>
              </a:spcAft>
              <a:buClr>
                <a:srgbClr val="C60C30"/>
              </a:buClr>
              <a:buFont typeface="Wingdings" charset="2"/>
              <a:buChar char="Ø"/>
            </a:pPr>
            <a:r>
              <a:rPr lang="en-US" sz="2000" b="1" dirty="0">
                <a:solidFill>
                  <a:srgbClr val="C60C30"/>
                </a:solidFill>
              </a:rPr>
              <a:t>Improved Business Impact Analysis (BIA) </a:t>
            </a:r>
            <a:endParaRPr lang="en-US" sz="2000" b="1" dirty="0" smtClean="0">
              <a:solidFill>
                <a:srgbClr val="C60C30"/>
              </a:solidFill>
            </a:endParaRPr>
          </a:p>
          <a:p>
            <a:pPr marL="285750" indent="-285750" algn="just">
              <a:lnSpc>
                <a:spcPct val="150000"/>
              </a:lnSpc>
              <a:spcBef>
                <a:spcPts val="600"/>
              </a:spcBef>
              <a:spcAft>
                <a:spcPts val="600"/>
              </a:spcAft>
              <a:buClr>
                <a:srgbClr val="C60C30"/>
              </a:buClr>
              <a:buFont typeface="Wingdings" charset="2"/>
              <a:buChar char="Ø"/>
            </a:pPr>
            <a:r>
              <a:rPr lang="en-US" sz="2000" b="1" dirty="0" smtClean="0">
                <a:solidFill>
                  <a:srgbClr val="C60C30"/>
                </a:solidFill>
              </a:rPr>
              <a:t>In</a:t>
            </a:r>
            <a:r>
              <a:rPr lang="en-US" sz="2000" b="1" dirty="0">
                <a:solidFill>
                  <a:srgbClr val="C60C30"/>
                </a:solidFill>
              </a:rPr>
              <a:t>-depth Technical Dependency Analysis (TDA) </a:t>
            </a:r>
            <a:endParaRPr lang="en-US" sz="2000" b="1" dirty="0" smtClean="0">
              <a:solidFill>
                <a:srgbClr val="C60C30"/>
              </a:solidFill>
            </a:endParaRPr>
          </a:p>
          <a:p>
            <a:pPr marL="285750" indent="-285750" algn="just">
              <a:lnSpc>
                <a:spcPct val="150000"/>
              </a:lnSpc>
              <a:spcBef>
                <a:spcPts val="600"/>
              </a:spcBef>
              <a:spcAft>
                <a:spcPts val="600"/>
              </a:spcAft>
              <a:buClr>
                <a:srgbClr val="C60C30"/>
              </a:buClr>
              <a:buFont typeface="Wingdings" charset="2"/>
              <a:buChar char="Ø"/>
            </a:pPr>
            <a:r>
              <a:rPr lang="en-US" sz="2000" b="1" dirty="0" smtClean="0">
                <a:solidFill>
                  <a:srgbClr val="C60C30"/>
                </a:solidFill>
              </a:rPr>
              <a:t>Efficient </a:t>
            </a:r>
            <a:r>
              <a:rPr lang="en-US" sz="2000" b="1" dirty="0">
                <a:solidFill>
                  <a:srgbClr val="C60C30"/>
                </a:solidFill>
              </a:rPr>
              <a:t>and Effective </a:t>
            </a:r>
            <a:r>
              <a:rPr lang="en-US" sz="2000" b="1" dirty="0" smtClean="0">
                <a:solidFill>
                  <a:srgbClr val="C60C30"/>
                </a:solidFill>
              </a:rPr>
              <a:t>Disaster Recovery (DR)</a:t>
            </a:r>
            <a:endParaRPr lang="en-US" sz="2000" b="1" dirty="0">
              <a:solidFill>
                <a:srgbClr val="C60C30"/>
              </a:solidFill>
            </a:endParaRPr>
          </a:p>
          <a:p>
            <a:pPr marL="285750" indent="-285750" algn="just">
              <a:lnSpc>
                <a:spcPct val="150000"/>
              </a:lnSpc>
              <a:spcBef>
                <a:spcPts val="600"/>
              </a:spcBef>
              <a:spcAft>
                <a:spcPts val="600"/>
              </a:spcAft>
              <a:buClr>
                <a:srgbClr val="C60C30"/>
              </a:buClr>
              <a:buFont typeface="Wingdings" charset="2"/>
              <a:buChar char="Ø"/>
            </a:pPr>
            <a:r>
              <a:rPr lang="en-US" sz="2000" b="1" dirty="0">
                <a:solidFill>
                  <a:srgbClr val="C60C30"/>
                </a:solidFill>
              </a:rPr>
              <a:t>Recommendations, </a:t>
            </a:r>
            <a:r>
              <a:rPr lang="en-US" sz="2000" b="1" dirty="0" smtClean="0">
                <a:solidFill>
                  <a:srgbClr val="C60C30"/>
                </a:solidFill>
              </a:rPr>
              <a:t>Solutions, Future Action </a:t>
            </a:r>
            <a:r>
              <a:rPr lang="en-US" sz="2000" b="1" dirty="0">
                <a:solidFill>
                  <a:srgbClr val="C60C30"/>
                </a:solidFill>
              </a:rPr>
              <a:t>and </a:t>
            </a:r>
            <a:r>
              <a:rPr lang="en-US" sz="2000" b="1" dirty="0" smtClean="0">
                <a:solidFill>
                  <a:srgbClr val="C60C30"/>
                </a:solidFill>
              </a:rPr>
              <a:t>Resources Plan</a:t>
            </a:r>
            <a:endParaRPr lang="en-US" sz="2000" dirty="0">
              <a:solidFill>
                <a:srgbClr val="000000"/>
              </a:solidFill>
            </a:endParaRP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9552" y="548680"/>
            <a:ext cx="8064896" cy="2862322"/>
          </a:xfrm>
          <a:prstGeom prst="rect">
            <a:avLst/>
          </a:prstGeom>
        </p:spPr>
        <p:txBody>
          <a:bodyPr wrap="square">
            <a:spAutoFit/>
          </a:bodyPr>
          <a:lstStyle/>
          <a:p>
            <a:pPr algn="just"/>
            <a:r>
              <a:rPr lang="en-US" sz="2000" dirty="0"/>
              <a:t>Our project approach will be tailored to meet BOCI’s specific objectives and operating preferences. We will leverage our extensive expertise and experience with similar initiatives, and propose to execute this initiative in four steps: </a:t>
            </a:r>
            <a:endParaRPr lang="en-US" sz="2000" dirty="0" smtClean="0"/>
          </a:p>
          <a:p>
            <a:pPr algn="just"/>
            <a:endParaRPr lang="en-US" sz="2000" dirty="0"/>
          </a:p>
          <a:p>
            <a:pPr marL="342900" indent="-342900" algn="just">
              <a:buClr>
                <a:srgbClr val="C60C30"/>
              </a:buClr>
              <a:buFont typeface="+mj-lt"/>
              <a:buAutoNum type="arabicPeriod"/>
            </a:pPr>
            <a:r>
              <a:rPr lang="en-US" sz="2000" dirty="0" smtClean="0"/>
              <a:t>Business </a:t>
            </a:r>
            <a:r>
              <a:rPr lang="en-US" sz="2000" dirty="0"/>
              <a:t>Process </a:t>
            </a:r>
            <a:r>
              <a:rPr lang="en-US" sz="2000" dirty="0" smtClean="0"/>
              <a:t>Analysis</a:t>
            </a:r>
            <a:endParaRPr lang="en-US" sz="2000" dirty="0"/>
          </a:p>
          <a:p>
            <a:pPr marL="342900" indent="-342900" algn="just">
              <a:buClr>
                <a:srgbClr val="C60C30"/>
              </a:buClr>
              <a:buFont typeface="+mj-lt"/>
              <a:buAutoNum type="arabicPeriod"/>
            </a:pPr>
            <a:r>
              <a:rPr lang="en-US" sz="2000" dirty="0" smtClean="0"/>
              <a:t>Technical </a:t>
            </a:r>
            <a:r>
              <a:rPr lang="en-US" sz="2000" dirty="0"/>
              <a:t>Dependency Analysis </a:t>
            </a:r>
          </a:p>
          <a:p>
            <a:pPr marL="342900" indent="-342900" algn="just">
              <a:buClr>
                <a:srgbClr val="C60C30"/>
              </a:buClr>
              <a:buFont typeface="+mj-lt"/>
              <a:buAutoNum type="arabicPeriod"/>
            </a:pPr>
            <a:r>
              <a:rPr lang="en-US" sz="2000" dirty="0" smtClean="0"/>
              <a:t>Gap Analysis</a:t>
            </a:r>
            <a:endParaRPr lang="en-US" sz="2000" dirty="0"/>
          </a:p>
          <a:p>
            <a:pPr marL="342900" indent="-342900" algn="just">
              <a:buClr>
                <a:srgbClr val="C60C30"/>
              </a:buClr>
              <a:buFont typeface="+mj-lt"/>
              <a:buAutoNum type="arabicPeriod"/>
            </a:pPr>
            <a:r>
              <a:rPr lang="en-US" sz="2000" dirty="0" smtClean="0"/>
              <a:t>Implementation </a:t>
            </a:r>
            <a:r>
              <a:rPr lang="en-US" sz="2000" dirty="0"/>
              <a:t>Roadmap </a:t>
            </a:r>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114189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104360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a:spLocks noChangeAspect="1"/>
          </p:cNvSpPr>
          <p:nvPr/>
        </p:nvSpPr>
        <p:spPr>
          <a:xfrm>
            <a:off x="2680159" y="481633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a:spLocks noChangeAspect="1"/>
          </p:cNvSpPr>
          <p:nvPr/>
        </p:nvSpPr>
        <p:spPr>
          <a:xfrm>
            <a:off x="4353613" y="481633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a:spLocks noChangeAspect="1"/>
          </p:cNvSpPr>
          <p:nvPr/>
        </p:nvSpPr>
        <p:spPr>
          <a:xfrm>
            <a:off x="6023505" y="481633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p:nvPr/>
        </p:nvSpPr>
        <p:spPr>
          <a:xfrm>
            <a:off x="6246856" y="3696570"/>
            <a:ext cx="1917991"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smtClean="0"/>
              <a:t>Step 4</a:t>
            </a:r>
          </a:p>
          <a:p>
            <a:pPr algn="ctr"/>
            <a:r>
              <a:rPr lang="en-US" sz="1600" b="1" dirty="0" smtClean="0"/>
              <a:t>Implementation Roadmap </a:t>
            </a:r>
          </a:p>
        </p:txBody>
      </p:sp>
      <p:sp>
        <p:nvSpPr>
          <p:cNvPr id="14" name="Pentagon 13"/>
          <p:cNvSpPr/>
          <p:nvPr/>
        </p:nvSpPr>
        <p:spPr>
          <a:xfrm>
            <a:off x="4490273" y="3680701"/>
            <a:ext cx="190303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smtClean="0"/>
              <a:t>Step 3</a:t>
            </a:r>
          </a:p>
          <a:p>
            <a:pPr algn="ctr"/>
            <a:r>
              <a:rPr lang="en-US" sz="1600" b="1" dirty="0" smtClean="0"/>
              <a:t>Gap Analysis</a:t>
            </a:r>
            <a:endParaRPr lang="en-US" sz="1600" b="1" dirty="0"/>
          </a:p>
        </p:txBody>
      </p:sp>
      <p:sp>
        <p:nvSpPr>
          <p:cNvPr id="15" name="Pentagon 14"/>
          <p:cNvSpPr/>
          <p:nvPr/>
        </p:nvSpPr>
        <p:spPr>
          <a:xfrm>
            <a:off x="2783395" y="3696570"/>
            <a:ext cx="1903038"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smtClean="0"/>
              <a:t>Step2</a:t>
            </a:r>
          </a:p>
          <a:p>
            <a:pPr algn="ctr"/>
            <a:r>
              <a:rPr lang="en-US" sz="1600" b="1" dirty="0" smtClean="0"/>
              <a:t>Technical Dependency Analysis</a:t>
            </a:r>
            <a:endParaRPr lang="en-US" sz="1600" b="1" dirty="0"/>
          </a:p>
        </p:txBody>
      </p:sp>
      <p:sp>
        <p:nvSpPr>
          <p:cNvPr id="16" name="Pentagon 15"/>
          <p:cNvSpPr/>
          <p:nvPr/>
        </p:nvSpPr>
        <p:spPr>
          <a:xfrm>
            <a:off x="1061276" y="3680701"/>
            <a:ext cx="1903038"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smtClean="0"/>
              <a:t>Step 1</a:t>
            </a:r>
          </a:p>
          <a:p>
            <a:pPr algn="ctr"/>
            <a:r>
              <a:rPr lang="en-US" sz="1600" b="1" dirty="0" smtClean="0"/>
              <a:t>Business Process Analysis</a:t>
            </a:r>
            <a:endParaRPr lang="en-US" sz="1600" b="1" dirty="0"/>
          </a:p>
        </p:txBody>
      </p:sp>
      <p:sp>
        <p:nvSpPr>
          <p:cNvPr id="17" name="Pentagon 16"/>
          <p:cNvSpPr/>
          <p:nvPr/>
        </p:nvSpPr>
        <p:spPr>
          <a:xfrm>
            <a:off x="1080960" y="5111273"/>
            <a:ext cx="709174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8" name="Isosceles Triangle 17"/>
          <p:cNvSpPr>
            <a:spLocks noChangeAspect="1"/>
          </p:cNvSpPr>
          <p:nvPr/>
        </p:nvSpPr>
        <p:spPr>
          <a:xfrm>
            <a:off x="8006375" y="4792735"/>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3640217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5" name="Group 4"/>
          <p:cNvGrpSpPr>
            <a:grpSpLocks noChangeAspect="1"/>
          </p:cNvGrpSpPr>
          <p:nvPr/>
        </p:nvGrpSpPr>
        <p:grpSpPr>
          <a:xfrm>
            <a:off x="323528" y="215901"/>
            <a:ext cx="3672408" cy="548803"/>
            <a:chOff x="971600" y="548680"/>
            <a:chExt cx="7103571" cy="1127903"/>
          </a:xfrm>
        </p:grpSpPr>
        <p:sp>
          <p:nvSpPr>
            <p:cNvPr id="22" name="Pentagon 21"/>
            <p:cNvSpPr/>
            <p:nvPr/>
          </p:nvSpPr>
          <p:spPr>
            <a:xfrm>
              <a:off x="6157180" y="564549"/>
              <a:ext cx="1917991" cy="1112034"/>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4</a:t>
              </a:r>
            </a:p>
            <a:p>
              <a:pPr algn="ctr"/>
              <a:r>
                <a:rPr lang="en-US" sz="800" b="1" dirty="0" smtClean="0">
                  <a:solidFill>
                    <a:schemeClr val="bg1">
                      <a:lumMod val="50000"/>
                    </a:schemeClr>
                  </a:solidFill>
                </a:rPr>
                <a:t>Implementation Roadmap </a:t>
              </a:r>
            </a:p>
          </p:txBody>
        </p:sp>
        <p:sp>
          <p:nvSpPr>
            <p:cNvPr id="23" name="Pentagon 22"/>
            <p:cNvSpPr/>
            <p:nvPr/>
          </p:nvSpPr>
          <p:spPr>
            <a:xfrm>
              <a:off x="4400597" y="548680"/>
              <a:ext cx="1903039" cy="1112034"/>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3</a:t>
              </a:r>
            </a:p>
            <a:p>
              <a:pPr algn="ctr"/>
              <a:r>
                <a:rPr lang="en-US" sz="800" b="1" dirty="0" smtClean="0">
                  <a:solidFill>
                    <a:schemeClr val="bg1">
                      <a:lumMod val="50000"/>
                    </a:schemeClr>
                  </a:solidFill>
                </a:rPr>
                <a:t>Gap Analysis</a:t>
              </a:r>
              <a:endParaRPr lang="en-US" sz="800" b="1" dirty="0">
                <a:solidFill>
                  <a:schemeClr val="bg1">
                    <a:lumMod val="50000"/>
                  </a:schemeClr>
                </a:solidFill>
              </a:endParaRPr>
            </a:p>
          </p:txBody>
        </p:sp>
        <p:sp>
          <p:nvSpPr>
            <p:cNvPr id="24" name="Pentagon 23"/>
            <p:cNvSpPr/>
            <p:nvPr/>
          </p:nvSpPr>
          <p:spPr>
            <a:xfrm>
              <a:off x="2693719" y="564549"/>
              <a:ext cx="1903038" cy="1112034"/>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Step2</a:t>
              </a:r>
            </a:p>
            <a:p>
              <a:pPr algn="ctr"/>
              <a:r>
                <a:rPr lang="en-US" sz="800" b="1" dirty="0" smtClean="0">
                  <a:solidFill>
                    <a:schemeClr val="bg1">
                      <a:lumMod val="50000"/>
                    </a:schemeClr>
                  </a:solidFill>
                </a:rPr>
                <a:t>Technical Dependency Analysis</a:t>
              </a:r>
              <a:endParaRPr lang="en-US" sz="800" b="1" dirty="0">
                <a:solidFill>
                  <a:schemeClr val="bg1">
                    <a:lumMod val="50000"/>
                  </a:schemeClr>
                </a:solidFill>
              </a:endParaRPr>
            </a:p>
          </p:txBody>
        </p:sp>
        <p:sp>
          <p:nvSpPr>
            <p:cNvPr id="25" name="Pentagon 24"/>
            <p:cNvSpPr/>
            <p:nvPr/>
          </p:nvSpPr>
          <p:spPr>
            <a:xfrm>
              <a:off x="971600" y="548680"/>
              <a:ext cx="1903038"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t>Step 1</a:t>
              </a:r>
            </a:p>
            <a:p>
              <a:pPr algn="ctr"/>
              <a:r>
                <a:rPr lang="en-US" sz="800" b="1" dirty="0" smtClean="0"/>
                <a:t>Business Process Analysis</a:t>
              </a:r>
              <a:endParaRPr lang="en-US" sz="800" b="1" dirty="0"/>
            </a:p>
          </p:txBody>
        </p:sp>
      </p:grpSp>
      <p:graphicFrame>
        <p:nvGraphicFramePr>
          <p:cNvPr id="28" name="Table 27"/>
          <p:cNvGraphicFramePr>
            <a:graphicFrameLocks noGrp="1"/>
          </p:cNvGraphicFramePr>
          <p:nvPr>
            <p:extLst>
              <p:ext uri="{D42A27DB-BD31-4B8C-83A1-F6EECF244321}">
                <p14:modId xmlns:p14="http://schemas.microsoft.com/office/powerpoint/2010/main" val="1541918272"/>
              </p:ext>
            </p:extLst>
          </p:nvPr>
        </p:nvGraphicFramePr>
        <p:xfrm>
          <a:off x="323528" y="980728"/>
          <a:ext cx="8496944" cy="2896141"/>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Business Process Analysis (BPA) </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US" sz="1400" kern="1200" dirty="0" smtClean="0">
                          <a:solidFill>
                            <a:schemeClr val="dk1"/>
                          </a:solidFill>
                          <a:effectLst/>
                          <a:latin typeface="+mn-lt"/>
                          <a:ea typeface="+mn-ea"/>
                          <a:cs typeface="+mn-cs"/>
                        </a:rPr>
                        <a:t>To review the existing business continuity capability</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To identify and prioritize critical business processes</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To map resources required for each critical process</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To evaluate impacts of each critical process for determination of recovery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strategy</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US" sz="1400" kern="1200" dirty="0" smtClean="0">
                          <a:solidFill>
                            <a:schemeClr val="dk1"/>
                          </a:solidFill>
                          <a:effectLst/>
                          <a:latin typeface="+mn-lt"/>
                          <a:ea typeface="+mn-ea"/>
                          <a:cs typeface="+mn-cs"/>
                        </a:rPr>
                        <a:t>Perform high-level documentation review to assess sufficiency of existing plan</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Conduct interview with process owners to identify operational processes</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Identify critical processes through assessment of overall exposure to BOCI if</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normal processes could not be performed (e.g. customer impact, regulatory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impact, etc.)</a:t>
                      </a:r>
                      <a:endParaRPr lang="en-US" sz="1400" kern="1200" baseline="0" dirty="0" smtClean="0">
                        <a:solidFill>
                          <a:schemeClr val="dk1"/>
                        </a:solidFill>
                        <a:effectLst/>
                        <a:latin typeface="+mn-lt"/>
                        <a:ea typeface="+mn-ea"/>
                        <a:cs typeface="+mn-cs"/>
                      </a:endParaRP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Perform time-frame assessment of the critical processes</a:t>
                      </a:r>
                    </a:p>
                    <a:p>
                      <a:pPr marL="285750" indent="-285750" algn="just">
                        <a:buClr>
                          <a:srgbClr val="C60C30"/>
                        </a:buClr>
                        <a:buFont typeface="Arial"/>
                        <a:buChar char="•"/>
                      </a:pPr>
                      <a:r>
                        <a:rPr lang="en-US" sz="1400" kern="1200" dirty="0" smtClean="0">
                          <a:solidFill>
                            <a:schemeClr val="dk1"/>
                          </a:solidFill>
                          <a:effectLst/>
                          <a:latin typeface="+mn-lt"/>
                          <a:ea typeface="+mn-ea"/>
                          <a:cs typeface="+mn-cs"/>
                        </a:rPr>
                        <a:t>Analyze inter-dependency of business processes and other key elements,</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especially technology, and map these key elements to each critical process</a:t>
                      </a:r>
                      <a:endParaRPr lang="en-US" sz="1400" dirty="0">
                        <a:effectLst/>
                      </a:endParaRPr>
                    </a:p>
                  </a:txBody>
                  <a:tcPr marL="73025" marR="73025">
                    <a:solidFill>
                      <a:srgbClr val="FFFFFF"/>
                    </a:solidFill>
                  </a:tcPr>
                </a:tc>
              </a:tr>
            </a:tbl>
          </a:graphicData>
        </a:graphic>
      </p:graphicFrame>
      <p:sp>
        <p:nvSpPr>
          <p:cNvPr id="6" name="TextBox 5"/>
          <p:cNvSpPr txBox="1"/>
          <p:nvPr/>
        </p:nvSpPr>
        <p:spPr>
          <a:xfrm>
            <a:off x="323528" y="5262299"/>
            <a:ext cx="4320480" cy="830997"/>
          </a:xfrm>
          <a:prstGeom prst="rect">
            <a:avLst/>
          </a:prstGeom>
          <a:noFill/>
        </p:spPr>
        <p:txBody>
          <a:bodyPr wrap="square" numCol="1" rtlCol="0">
            <a:spAutoFit/>
          </a:bodyPr>
          <a:lstStyle/>
          <a:p>
            <a:pPr marL="285750" indent="-285750">
              <a:buFont typeface="Arial"/>
              <a:buChar char="•"/>
            </a:pPr>
            <a:r>
              <a:rPr lang="en-US" sz="1600" dirty="0">
                <a:solidFill>
                  <a:srgbClr val="C60C30"/>
                </a:solidFill>
              </a:rPr>
              <a:t>Identification of critical business processes</a:t>
            </a:r>
          </a:p>
          <a:p>
            <a:pPr marL="285750" indent="-285750">
              <a:buFont typeface="Arial"/>
              <a:buChar char="•"/>
            </a:pPr>
            <a:r>
              <a:rPr lang="en-US" sz="1600" dirty="0">
                <a:solidFill>
                  <a:srgbClr val="C60C30"/>
                </a:solidFill>
              </a:rPr>
              <a:t>Financial and non-financial impact </a:t>
            </a:r>
            <a:r>
              <a:rPr lang="en-US" sz="1600" dirty="0" smtClean="0">
                <a:solidFill>
                  <a:srgbClr val="C60C30"/>
                </a:solidFill>
              </a:rPr>
              <a:t>analysis</a:t>
            </a:r>
            <a:endParaRPr lang="en-US" sz="1600" dirty="0">
              <a:solidFill>
                <a:srgbClr val="C60C30"/>
              </a:solidFill>
            </a:endParaRPr>
          </a:p>
          <a:p>
            <a:pPr marL="285750" indent="-285750">
              <a:buFont typeface="Arial"/>
              <a:buChar char="•"/>
            </a:pPr>
            <a:r>
              <a:rPr lang="en-US" sz="1600" dirty="0" smtClean="0">
                <a:solidFill>
                  <a:srgbClr val="C60C30"/>
                </a:solidFill>
              </a:rPr>
              <a:t>Dependencies </a:t>
            </a:r>
            <a:r>
              <a:rPr lang="en-US" sz="1600" dirty="0">
                <a:solidFill>
                  <a:srgbClr val="C60C30"/>
                </a:solidFill>
              </a:rPr>
              <a:t>of </a:t>
            </a:r>
            <a:r>
              <a:rPr lang="en-US" sz="1600" dirty="0" smtClean="0">
                <a:solidFill>
                  <a:srgbClr val="C60C30"/>
                </a:solidFill>
              </a:rPr>
              <a:t>critical business processes</a:t>
            </a: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0" name="Rectangle 29"/>
          <p:cNvSpPr/>
          <p:nvPr/>
        </p:nvSpPr>
        <p:spPr>
          <a:xfrm>
            <a:off x="4499992" y="5259397"/>
            <a:ext cx="4320480" cy="830997"/>
          </a:xfrm>
          <a:prstGeom prst="rect">
            <a:avLst/>
          </a:prstGeom>
        </p:spPr>
        <p:txBody>
          <a:bodyPr wrap="square" numCol="1">
            <a:spAutoFit/>
          </a:bodyPr>
          <a:lstStyle/>
          <a:p>
            <a:pPr marL="285750" indent="-285750">
              <a:buFont typeface="Arial"/>
              <a:buChar char="•"/>
            </a:pPr>
            <a:r>
              <a:rPr lang="en-US" sz="1600" dirty="0">
                <a:solidFill>
                  <a:srgbClr val="C60C30"/>
                </a:solidFill>
              </a:rPr>
              <a:t>Timeliness of critical business processes</a:t>
            </a:r>
          </a:p>
          <a:p>
            <a:pPr marL="285750" indent="-285750">
              <a:buFont typeface="Arial"/>
              <a:buChar char="•"/>
            </a:pPr>
            <a:r>
              <a:rPr lang="en-US" sz="1600" dirty="0">
                <a:solidFill>
                  <a:srgbClr val="C60C30"/>
                </a:solidFill>
              </a:rPr>
              <a:t>Identification of relevant systems by business owners</a:t>
            </a:r>
          </a:p>
        </p:txBody>
      </p:sp>
      <p:sp>
        <p:nvSpPr>
          <p:cNvPr id="31" name="Rectangle 30"/>
          <p:cNvSpPr/>
          <p:nvPr/>
        </p:nvSpPr>
        <p:spPr>
          <a:xfrm>
            <a:off x="467544" y="4293096"/>
            <a:ext cx="8208912" cy="830997"/>
          </a:xfrm>
          <a:prstGeom prst="rect">
            <a:avLst/>
          </a:prstGeom>
        </p:spPr>
        <p:txBody>
          <a:bodyPr wrap="square">
            <a:spAutoFit/>
          </a:bodyPr>
          <a:lstStyle/>
          <a:p>
            <a:pPr algn="just"/>
            <a:r>
              <a:rPr lang="en-US" sz="1600" b="1" dirty="0"/>
              <a:t>Business Processes Analysis (BPA) Report </a:t>
            </a:r>
            <a:r>
              <a:rPr lang="en-US" sz="1600" dirty="0"/>
              <a:t>– The BPA Report documents the impact analysis and details all the critical processes with relevant systems and the required recovery time objectives. This form the basis for development of business recovery strategy.</a:t>
            </a:r>
          </a:p>
        </p:txBody>
      </p:sp>
    </p:spTree>
    <p:extLst>
      <p:ext uri="{BB962C8B-B14F-4D97-AF65-F5344CB8AC3E}">
        <p14:creationId xmlns:p14="http://schemas.microsoft.com/office/powerpoint/2010/main" val="4000196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sp>
        <p:nvSpPr>
          <p:cNvPr id="22" name="Pentagon 21"/>
          <p:cNvSpPr/>
          <p:nvPr/>
        </p:nvSpPr>
        <p:spPr>
          <a:xfrm>
            <a:off x="3004372" y="223622"/>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4</a:t>
            </a:r>
          </a:p>
          <a:p>
            <a:pPr algn="ctr"/>
            <a:r>
              <a:rPr lang="en-US" sz="800" b="1" dirty="0" smtClean="0">
                <a:solidFill>
                  <a:schemeClr val="bg1">
                    <a:lumMod val="50000"/>
                  </a:schemeClr>
                </a:solidFill>
              </a:rPr>
              <a:t>Implementation Roadmap </a:t>
            </a: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3</a:t>
            </a:r>
          </a:p>
          <a:p>
            <a:pPr algn="ctr"/>
            <a:r>
              <a:rPr lang="en-US" sz="800" b="1" dirty="0" smtClean="0">
                <a:solidFill>
                  <a:schemeClr val="bg1">
                    <a:lumMod val="50000"/>
                  </a:schemeClr>
                </a:solidFill>
              </a:rPr>
              <a:t>Gap Analysis</a:t>
            </a:r>
            <a:endParaRPr lang="en-US" sz="800" b="1" dirty="0">
              <a:solidFill>
                <a:schemeClr val="bg1">
                  <a:lumMod val="50000"/>
                </a:schemeClr>
              </a:solidFill>
            </a:endParaRPr>
          </a:p>
        </p:txBody>
      </p:sp>
      <p:sp>
        <p:nvSpPr>
          <p:cNvPr id="24" name="Pentagon 23"/>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solidFill>
              </a:rPr>
              <a:t>Step2</a:t>
            </a:r>
          </a:p>
          <a:p>
            <a:pPr algn="ctr"/>
            <a:r>
              <a:rPr lang="en-US" sz="800" b="1" dirty="0" smtClean="0">
                <a:solidFill>
                  <a:schemeClr val="bg1"/>
                </a:solidFill>
              </a:rPr>
              <a:t>Technical Dependency Analysis</a:t>
            </a:r>
            <a:endParaRPr lang="en-US" sz="800" b="1" dirty="0">
              <a:solidFill>
                <a:schemeClr val="bg1"/>
              </a:solidFill>
            </a:endParaRPr>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rgbClr val="7F7F7F"/>
                </a:solidFill>
              </a:rPr>
              <a:t>Step 1</a:t>
            </a:r>
          </a:p>
          <a:p>
            <a:pPr algn="ctr"/>
            <a:r>
              <a:rPr lang="en-US" sz="800" b="1" dirty="0" smtClean="0">
                <a:solidFill>
                  <a:srgbClr val="7F7F7F"/>
                </a:solidFill>
              </a:rPr>
              <a:t>Business Process Analysis</a:t>
            </a:r>
            <a:endParaRPr lang="en-US" sz="800" b="1" dirty="0">
              <a:solidFill>
                <a:srgbClr val="7F7F7F"/>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1544212488"/>
              </p:ext>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Technical Dependency Analysis (TDA)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Study existing system documents of critical applications</a:t>
                      </a:r>
                    </a:p>
                    <a:p>
                      <a:pPr marL="285750" indent="-285750">
                        <a:buClr>
                          <a:srgbClr val="C60C30"/>
                        </a:buClr>
                        <a:buFont typeface="Arial"/>
                        <a:buChar char="•"/>
                      </a:pPr>
                      <a:r>
                        <a:rPr lang="en-US" sz="1400" kern="1200" dirty="0" smtClean="0">
                          <a:solidFill>
                            <a:schemeClr val="dk1"/>
                          </a:solidFill>
                          <a:effectLst/>
                          <a:latin typeface="+mn-lt"/>
                          <a:ea typeface="+mn-ea"/>
                          <a:cs typeface="+mn-cs"/>
                        </a:rPr>
                        <a:t>Interview with system owners of critical applications</a:t>
                      </a:r>
                    </a:p>
                    <a:p>
                      <a:pPr marL="285750" indent="-285750">
                        <a:buClr>
                          <a:srgbClr val="C60C30"/>
                        </a:buClr>
                        <a:buFont typeface="Arial"/>
                        <a:buChar char="•"/>
                      </a:pPr>
                      <a:r>
                        <a:rPr lang="en-US" sz="1400" kern="1200" dirty="0" smtClean="0">
                          <a:solidFill>
                            <a:schemeClr val="dk1"/>
                          </a:solidFill>
                          <a:effectLst/>
                          <a:latin typeface="+mn-lt"/>
                          <a:ea typeface="+mn-ea"/>
                          <a:cs typeface="+mn-cs"/>
                        </a:rPr>
                        <a:t>Study existing IT infrastructure configurations in BOCI</a:t>
                      </a:r>
                    </a:p>
                    <a:p>
                      <a:pPr marL="285750" indent="-285750">
                        <a:buClr>
                          <a:srgbClr val="C60C30"/>
                        </a:buClr>
                        <a:buFont typeface="Arial"/>
                        <a:buChar char="•"/>
                      </a:pPr>
                      <a:r>
                        <a:rPr lang="en-US" sz="1400" kern="1200" dirty="0" smtClean="0">
                          <a:solidFill>
                            <a:schemeClr val="dk1"/>
                          </a:solidFill>
                          <a:effectLst/>
                          <a:latin typeface="+mn-lt"/>
                          <a:ea typeface="+mn-ea"/>
                          <a:cs typeface="+mn-cs"/>
                        </a:rPr>
                        <a:t>Identify all critical third parties </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6" name="TextBox 5"/>
          <p:cNvSpPr txBox="1"/>
          <p:nvPr/>
        </p:nvSpPr>
        <p:spPr>
          <a:xfrm>
            <a:off x="467544" y="4941168"/>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List </a:t>
            </a:r>
            <a:r>
              <a:rPr lang="en-US" sz="1600" dirty="0">
                <a:solidFill>
                  <a:srgbClr val="C60C30"/>
                </a:solidFill>
              </a:rPr>
              <a:t>of Critical Business </a:t>
            </a:r>
            <a:r>
              <a:rPr lang="en-US" sz="1600" dirty="0" smtClean="0">
                <a:solidFill>
                  <a:srgbClr val="C60C30"/>
                </a:solidFill>
              </a:rPr>
              <a:t>Processes</a:t>
            </a:r>
          </a:p>
          <a:p>
            <a:pPr marL="285750" indent="-285750">
              <a:buFont typeface="Arial"/>
              <a:buChar char="•"/>
            </a:pPr>
            <a:r>
              <a:rPr lang="en-US" sz="1600" dirty="0" smtClean="0">
                <a:solidFill>
                  <a:srgbClr val="C60C30"/>
                </a:solidFill>
              </a:rPr>
              <a:t>Related </a:t>
            </a:r>
            <a:r>
              <a:rPr lang="en-US" sz="1600" dirty="0">
                <a:solidFill>
                  <a:srgbClr val="C60C30"/>
                </a:solidFill>
              </a:rPr>
              <a:t>IT Systems</a:t>
            </a:r>
          </a:p>
          <a:p>
            <a:pPr marL="285750" indent="-285750">
              <a:buFont typeface="Arial"/>
              <a:buChar char="•"/>
            </a:pPr>
            <a:r>
              <a:rPr lang="en-US" sz="1600" dirty="0" smtClean="0">
                <a:solidFill>
                  <a:srgbClr val="C60C30"/>
                </a:solidFill>
              </a:rPr>
              <a:t>Analysis </a:t>
            </a:r>
            <a:r>
              <a:rPr lang="en-US" sz="1600" dirty="0">
                <a:solidFill>
                  <a:srgbClr val="C60C30"/>
                </a:solidFill>
              </a:rPr>
              <a:t>on IT systems</a:t>
            </a:r>
          </a:p>
          <a:p>
            <a:pPr marL="285750" indent="-285750">
              <a:buFont typeface="Arial"/>
              <a:buChar char="•"/>
            </a:pPr>
            <a:r>
              <a:rPr lang="en-US" sz="1600" dirty="0" smtClean="0">
                <a:solidFill>
                  <a:srgbClr val="C60C30"/>
                </a:solidFill>
              </a:rPr>
              <a:t>System </a:t>
            </a:r>
            <a:r>
              <a:rPr lang="en-US" sz="1600" dirty="0">
                <a:solidFill>
                  <a:srgbClr val="C60C30"/>
                </a:solidFill>
              </a:rPr>
              <a:t>Owners, Users and </a:t>
            </a:r>
            <a:r>
              <a:rPr lang="en-US" sz="1600" dirty="0" smtClean="0">
                <a:solidFill>
                  <a:srgbClr val="C60C30"/>
                </a:solidFill>
              </a:rPr>
              <a:t>Processes</a:t>
            </a:r>
          </a:p>
          <a:p>
            <a:pPr marL="285750" indent="-285750">
              <a:buFont typeface="Arial"/>
              <a:buChar char="•"/>
            </a:pPr>
            <a:r>
              <a:rPr lang="en-US" sz="1600" dirty="0" smtClean="0">
                <a:solidFill>
                  <a:srgbClr val="C60C30"/>
                </a:solidFill>
              </a:rPr>
              <a:t>System Architecture</a:t>
            </a:r>
            <a:endParaRPr lang="en-US" sz="1600" dirty="0">
              <a:solidFill>
                <a:srgbClr val="C60C30"/>
              </a:solidFill>
            </a:endParaRPr>
          </a:p>
        </p:txBody>
      </p:sp>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1077218"/>
          </a:xfrm>
          <a:prstGeom prst="rect">
            <a:avLst/>
          </a:prstGeom>
        </p:spPr>
        <p:txBody>
          <a:bodyPr wrap="square">
            <a:spAutoFit/>
          </a:bodyPr>
          <a:lstStyle/>
          <a:p>
            <a:pPr algn="just"/>
            <a:r>
              <a:rPr lang="en-US" sz="1600" b="1" dirty="0"/>
              <a:t>Technical Dependency Analysis (TDA) </a:t>
            </a:r>
            <a:r>
              <a:rPr lang="en-US" sz="1600" b="1" dirty="0" smtClean="0"/>
              <a:t>Report </a:t>
            </a:r>
            <a:r>
              <a:rPr lang="en-US" sz="1600" dirty="0" smtClean="0"/>
              <a:t>- </a:t>
            </a:r>
            <a:r>
              <a:rPr lang="en-US" sz="1600" dirty="0"/>
              <a:t>The TDA Report shows the analysis results on technical dependency (both applications and infrastructure) of critical business processes in BOCI</a:t>
            </a:r>
            <a:r>
              <a:rPr lang="en-US" sz="1600" dirty="0" smtClean="0"/>
              <a:t>. This allows the correct calculation of the current recovery time and identifies the right technical components for improving the overall business recovery time.</a:t>
            </a:r>
            <a:endParaRPr lang="en-US" sz="1600" dirty="0"/>
          </a:p>
        </p:txBody>
      </p:sp>
      <p:sp>
        <p:nvSpPr>
          <p:cNvPr id="14" name="TextBox 13"/>
          <p:cNvSpPr txBox="1"/>
          <p:nvPr/>
        </p:nvSpPr>
        <p:spPr>
          <a:xfrm>
            <a:off x="4860032" y="4941168"/>
            <a:ext cx="3888432"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System </a:t>
            </a:r>
            <a:r>
              <a:rPr lang="en-US" sz="1600" dirty="0">
                <a:solidFill>
                  <a:srgbClr val="C60C30"/>
                </a:solidFill>
              </a:rPr>
              <a:t>Components</a:t>
            </a:r>
          </a:p>
          <a:p>
            <a:pPr marL="285750" indent="-285750">
              <a:buFont typeface="Arial"/>
              <a:buChar char="•"/>
            </a:pPr>
            <a:r>
              <a:rPr lang="en-US" sz="1600" dirty="0" smtClean="0">
                <a:solidFill>
                  <a:srgbClr val="C60C30"/>
                </a:solidFill>
              </a:rPr>
              <a:t>External </a:t>
            </a:r>
            <a:r>
              <a:rPr lang="en-US" sz="1600" dirty="0">
                <a:solidFill>
                  <a:srgbClr val="C60C30"/>
                </a:solidFill>
              </a:rPr>
              <a:t>Dependency</a:t>
            </a:r>
          </a:p>
          <a:p>
            <a:pPr marL="285750" indent="-285750">
              <a:buFont typeface="Arial"/>
              <a:buChar char="•"/>
            </a:pPr>
            <a:r>
              <a:rPr lang="en-US" sz="1600" dirty="0" smtClean="0">
                <a:solidFill>
                  <a:srgbClr val="C60C30"/>
                </a:solidFill>
              </a:rPr>
              <a:t>Current </a:t>
            </a:r>
            <a:r>
              <a:rPr lang="en-US" sz="1600" dirty="0">
                <a:solidFill>
                  <a:srgbClr val="C60C30"/>
                </a:solidFill>
              </a:rPr>
              <a:t>Recovery Procedure</a:t>
            </a:r>
          </a:p>
          <a:p>
            <a:pPr marL="285750" indent="-285750">
              <a:buFont typeface="Arial"/>
              <a:buChar char="•"/>
            </a:pPr>
            <a:r>
              <a:rPr lang="en-US" sz="1600" dirty="0" smtClean="0">
                <a:solidFill>
                  <a:srgbClr val="C60C30"/>
                </a:solidFill>
              </a:rPr>
              <a:t>Current </a:t>
            </a:r>
            <a:r>
              <a:rPr lang="en-US" sz="1600" dirty="0">
                <a:solidFill>
                  <a:srgbClr val="C60C30"/>
                </a:solidFill>
              </a:rPr>
              <a:t>Recovery </a:t>
            </a:r>
            <a:r>
              <a:rPr lang="en-US" sz="1600" dirty="0" smtClean="0">
                <a:solidFill>
                  <a:srgbClr val="C60C30"/>
                </a:solidFill>
              </a:rPr>
              <a:t>Time</a:t>
            </a:r>
          </a:p>
          <a:p>
            <a:pPr marL="285750" indent="-285750">
              <a:buFont typeface="Arial"/>
              <a:buChar char="•"/>
            </a:pPr>
            <a:r>
              <a:rPr lang="en-US" sz="1600" dirty="0" smtClean="0">
                <a:solidFill>
                  <a:srgbClr val="C60C30"/>
                </a:solidFill>
              </a:rPr>
              <a:t>Technical </a:t>
            </a:r>
            <a:r>
              <a:rPr lang="en-US" sz="1600" dirty="0">
                <a:solidFill>
                  <a:srgbClr val="C60C30"/>
                </a:solidFill>
              </a:rPr>
              <a:t>Dependency Matrix</a:t>
            </a:r>
          </a:p>
        </p:txBody>
      </p:sp>
    </p:spTree>
    <p:extLst>
      <p:ext uri="{BB962C8B-B14F-4D97-AF65-F5344CB8AC3E}">
        <p14:creationId xmlns:p14="http://schemas.microsoft.com/office/powerpoint/2010/main" val="454776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38315836"/>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Business Continuity</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BOCI’s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22</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57125">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33</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35</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Consultant Profiles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41</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sp>
        <p:nvSpPr>
          <p:cNvPr id="22" name="Pentagon 21"/>
          <p:cNvSpPr/>
          <p:nvPr/>
        </p:nvSpPr>
        <p:spPr>
          <a:xfrm>
            <a:off x="3004372" y="223622"/>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4</a:t>
            </a:r>
          </a:p>
          <a:p>
            <a:pPr algn="ctr"/>
            <a:r>
              <a:rPr lang="en-US" sz="800" b="1" dirty="0" smtClean="0">
                <a:solidFill>
                  <a:schemeClr val="bg1">
                    <a:lumMod val="50000"/>
                  </a:schemeClr>
                </a:solidFill>
              </a:rPr>
              <a:t>Implementation Roadmap </a:t>
            </a:r>
          </a:p>
        </p:txBody>
      </p:sp>
      <p:sp>
        <p:nvSpPr>
          <p:cNvPr id="23" name="Pentagon 22"/>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rgbClr val="FFFFFF"/>
                </a:solidFill>
              </a:rPr>
              <a:t>Step 3</a:t>
            </a:r>
          </a:p>
          <a:p>
            <a:pPr algn="ctr"/>
            <a:r>
              <a:rPr lang="en-US" sz="800" b="1" dirty="0" smtClean="0">
                <a:solidFill>
                  <a:srgbClr val="FFFFFF"/>
                </a:solidFill>
              </a:rPr>
              <a:t>Gap Analysis</a:t>
            </a:r>
            <a:endParaRPr lang="en-US" sz="800" b="1" dirty="0">
              <a:solidFill>
                <a:srgbClr val="FFFFFF"/>
              </a:solidFill>
            </a:endParaRP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Step2</a:t>
            </a:r>
          </a:p>
          <a:p>
            <a:pPr algn="ctr"/>
            <a:r>
              <a:rPr lang="en-US" sz="800" b="1" dirty="0" smtClean="0">
                <a:solidFill>
                  <a:schemeClr val="bg1">
                    <a:lumMod val="50000"/>
                  </a:schemeClr>
                </a:solidFill>
              </a:rPr>
              <a:t>Technical Dependency Analysis</a:t>
            </a:r>
            <a:endParaRPr lang="en-US" sz="800" b="1" dirty="0">
              <a:solidFill>
                <a:schemeClr val="bg1">
                  <a:lumMod val="50000"/>
                </a:schemeClr>
              </a:solidFill>
            </a:endParaRPr>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rgbClr val="7F7F7F"/>
                </a:solidFill>
              </a:rPr>
              <a:t>Step 1</a:t>
            </a:r>
          </a:p>
          <a:p>
            <a:pPr algn="ctr"/>
            <a:r>
              <a:rPr lang="en-US" sz="800" b="1" dirty="0" smtClean="0">
                <a:solidFill>
                  <a:srgbClr val="7F7F7F"/>
                </a:solidFill>
              </a:rPr>
              <a:t>Business Process Analysis</a:t>
            </a:r>
            <a:endParaRPr lang="en-US" sz="800" b="1" dirty="0">
              <a:solidFill>
                <a:srgbClr val="7F7F7F"/>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2350667240"/>
              </p:ext>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Gap Analysis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gaps on business continuity plan between current and best practice on critical business processes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recommend technology solutions to remediate identified gaps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address the failover scenarios for various key infrastructure components for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business application recovery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Review and comment on BCP Plan,</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Drill Procedures,</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Failure Drill(s)</a:t>
                      </a:r>
                    </a:p>
                    <a:p>
                      <a:pPr marL="285750" indent="-285750">
                        <a:buClr>
                          <a:srgbClr val="C60C30"/>
                        </a:buClr>
                        <a:buFont typeface="Arial"/>
                        <a:buChar char="•"/>
                      </a:pPr>
                      <a:r>
                        <a:rPr lang="en-US" sz="1400" kern="1200" dirty="0" smtClean="0">
                          <a:solidFill>
                            <a:schemeClr val="dk1"/>
                          </a:solidFill>
                          <a:effectLst/>
                          <a:latin typeface="+mn-lt"/>
                          <a:ea typeface="+mn-ea"/>
                          <a:cs typeface="+mn-cs"/>
                        </a:rPr>
                        <a:t>Identify gaps in RTO/RPO,</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control weaknesses and single points of failure</a:t>
                      </a:r>
                    </a:p>
                    <a:p>
                      <a:pPr marL="285750" indent="-285750">
                        <a:buClr>
                          <a:srgbClr val="C60C30"/>
                        </a:buClr>
                        <a:buFont typeface="Arial"/>
                        <a:buChar char="•"/>
                      </a:pPr>
                      <a:r>
                        <a:rPr lang="en-US" sz="1400" kern="1200" dirty="0" smtClean="0">
                          <a:solidFill>
                            <a:schemeClr val="dk1"/>
                          </a:solidFill>
                          <a:effectLst/>
                          <a:latin typeface="+mn-lt"/>
                          <a:ea typeface="+mn-ea"/>
                          <a:cs typeface="+mn-cs"/>
                        </a:rPr>
                        <a:t>Identify gaps between recovery strategy and current standings</a:t>
                      </a:r>
                    </a:p>
                    <a:p>
                      <a:pPr marL="285750" indent="-285750">
                        <a:buClr>
                          <a:srgbClr val="C60C30"/>
                        </a:buClr>
                        <a:buFont typeface="Arial"/>
                        <a:buChar char="•"/>
                      </a:pPr>
                      <a:r>
                        <a:rPr lang="en-US" sz="1400" kern="1200" dirty="0" smtClean="0">
                          <a:solidFill>
                            <a:schemeClr val="dk1"/>
                          </a:solidFill>
                          <a:effectLst/>
                          <a:latin typeface="+mn-lt"/>
                          <a:ea typeface="+mn-ea"/>
                          <a:cs typeface="+mn-cs"/>
                        </a:rPr>
                        <a:t>Identify possible alternatives to close the gaps</a:t>
                      </a:r>
                    </a:p>
                    <a:p>
                      <a:pPr marL="285750" indent="-285750">
                        <a:buClr>
                          <a:srgbClr val="C60C30"/>
                        </a:buClr>
                        <a:buFont typeface="Arial"/>
                        <a:buChar char="•"/>
                      </a:pPr>
                      <a:r>
                        <a:rPr lang="en-US" sz="1400" kern="1200" dirty="0" smtClean="0">
                          <a:solidFill>
                            <a:schemeClr val="dk1"/>
                          </a:solidFill>
                          <a:effectLst/>
                          <a:latin typeface="+mn-lt"/>
                          <a:ea typeface="+mn-ea"/>
                          <a:cs typeface="+mn-cs"/>
                        </a:rPr>
                        <a:t>Propose action points to close the gaps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89040"/>
            <a:ext cx="8496944" cy="2592288"/>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7008" y="3645024"/>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3861048"/>
            <a:ext cx="8064896" cy="1077218"/>
          </a:xfrm>
          <a:prstGeom prst="rect">
            <a:avLst/>
          </a:prstGeom>
        </p:spPr>
        <p:txBody>
          <a:bodyPr wrap="square">
            <a:spAutoFit/>
          </a:bodyPr>
          <a:lstStyle/>
          <a:p>
            <a:pPr algn="just"/>
            <a:r>
              <a:rPr lang="en-US" sz="1600" b="1" dirty="0"/>
              <a:t>Gap Analysis Report </a:t>
            </a:r>
            <a:r>
              <a:rPr lang="en-US" sz="1600" dirty="0"/>
              <a:t>– </a:t>
            </a:r>
            <a:r>
              <a:rPr lang="en-US" sz="1600" dirty="0" smtClean="0"/>
              <a:t>Report </a:t>
            </a:r>
            <a:r>
              <a:rPr lang="en-US" sz="1600" dirty="0"/>
              <a:t>details the gaps between the recovery strategy of BOCI and the findings in BPA, TDA and the existing recovery procedures associated with different failure scenarios. Based on the findings, possible alternatives to will be identified to close the gaps. Action plan with priority will be recommended</a:t>
            </a:r>
            <a:r>
              <a:rPr lang="en-US" sz="1600" dirty="0" smtClean="0"/>
              <a:t>.</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Recovery objectives</a:t>
            </a:r>
          </a:p>
          <a:p>
            <a:pPr marL="285750" indent="-285750">
              <a:buFont typeface="Arial"/>
              <a:buChar char="•"/>
            </a:pPr>
            <a:r>
              <a:rPr lang="en-US" sz="1600" dirty="0" smtClean="0">
                <a:solidFill>
                  <a:srgbClr val="C60C30"/>
                </a:solidFill>
              </a:rPr>
              <a:t>Identification </a:t>
            </a:r>
            <a:r>
              <a:rPr lang="en-US" sz="1600" dirty="0">
                <a:solidFill>
                  <a:srgbClr val="C60C30"/>
                </a:solidFill>
              </a:rPr>
              <a:t>of Current </a:t>
            </a:r>
            <a:r>
              <a:rPr lang="en-US" sz="1600" dirty="0" smtClean="0">
                <a:solidFill>
                  <a:srgbClr val="C60C30"/>
                </a:solidFill>
              </a:rPr>
              <a:t>Standings</a:t>
            </a:r>
          </a:p>
          <a:p>
            <a:pPr marL="766949" lvl="1" indent="-285750">
              <a:buFont typeface="Courier New"/>
              <a:buChar char="o"/>
            </a:pPr>
            <a:r>
              <a:rPr lang="en-US" sz="1600" dirty="0" smtClean="0">
                <a:solidFill>
                  <a:srgbClr val="C60C30"/>
                </a:solidFill>
              </a:rPr>
              <a:t>Business Processes</a:t>
            </a:r>
          </a:p>
          <a:p>
            <a:pPr marL="766949" lvl="1" indent="-285750">
              <a:buFont typeface="Courier New"/>
              <a:buChar char="o"/>
            </a:pPr>
            <a:r>
              <a:rPr lang="en-US" sz="1600" dirty="0" smtClean="0">
                <a:solidFill>
                  <a:srgbClr val="C60C30"/>
                </a:solidFill>
              </a:rPr>
              <a:t>Technology</a:t>
            </a:r>
          </a:p>
          <a:p>
            <a:pPr marL="766949" lvl="1" indent="-285750">
              <a:buFont typeface="Courier New"/>
              <a:buChar char="o"/>
            </a:pPr>
            <a:r>
              <a:rPr lang="en-US" sz="1600" dirty="0" smtClean="0">
                <a:solidFill>
                  <a:srgbClr val="C60C30"/>
                </a:solidFill>
              </a:rPr>
              <a:t>Procedures</a:t>
            </a:r>
            <a:endParaRPr lang="en-US" sz="1600" dirty="0">
              <a:solidFill>
                <a:srgbClr val="C60C30"/>
              </a:solidFill>
            </a:endParaRPr>
          </a:p>
        </p:txBody>
      </p:sp>
      <p:sp>
        <p:nvSpPr>
          <p:cNvPr id="17" name="TextBox 16"/>
          <p:cNvSpPr txBox="1"/>
          <p:nvPr/>
        </p:nvSpPr>
        <p:spPr>
          <a:xfrm>
            <a:off x="4499992" y="4985881"/>
            <a:ext cx="4104456" cy="1077218"/>
          </a:xfrm>
          <a:prstGeom prst="rect">
            <a:avLst/>
          </a:prstGeom>
          <a:noFill/>
        </p:spPr>
        <p:txBody>
          <a:bodyPr wrap="square" numCol="1" rtlCol="0">
            <a:spAutoFit/>
          </a:bodyPr>
          <a:lstStyle/>
          <a:p>
            <a:pPr marL="285750" indent="-285750">
              <a:buFont typeface="Arial"/>
              <a:buChar char="•"/>
            </a:pPr>
            <a:r>
              <a:rPr lang="en-US" sz="1600" dirty="0">
                <a:solidFill>
                  <a:srgbClr val="C60C30"/>
                </a:solidFill>
              </a:rPr>
              <a:t>Identification of Gaps</a:t>
            </a:r>
          </a:p>
          <a:p>
            <a:pPr marL="285750" indent="-285750">
              <a:buFont typeface="Arial"/>
              <a:buChar char="•"/>
            </a:pPr>
            <a:r>
              <a:rPr lang="en-US" sz="1600" dirty="0" smtClean="0">
                <a:solidFill>
                  <a:srgbClr val="C60C30"/>
                </a:solidFill>
              </a:rPr>
              <a:t>Feasibility study of </a:t>
            </a:r>
            <a:r>
              <a:rPr lang="en-US" sz="1600" dirty="0">
                <a:solidFill>
                  <a:srgbClr val="C60C30"/>
                </a:solidFill>
              </a:rPr>
              <a:t>possible alternatives </a:t>
            </a:r>
            <a:r>
              <a:rPr lang="en-US" sz="1600" dirty="0" smtClean="0">
                <a:solidFill>
                  <a:srgbClr val="C60C30"/>
                </a:solidFill>
              </a:rPr>
              <a:t>to close </a:t>
            </a:r>
            <a:r>
              <a:rPr lang="en-US" sz="1600" dirty="0">
                <a:solidFill>
                  <a:srgbClr val="C60C30"/>
                </a:solidFill>
              </a:rPr>
              <a:t>the gaps</a:t>
            </a:r>
          </a:p>
          <a:p>
            <a:pPr marL="285750" indent="-285750">
              <a:buFont typeface="Arial"/>
              <a:buChar char="•"/>
            </a:pPr>
            <a:r>
              <a:rPr lang="en-US" sz="1600" dirty="0" smtClean="0">
                <a:solidFill>
                  <a:srgbClr val="C60C30"/>
                </a:solidFill>
              </a:rPr>
              <a:t>Action </a:t>
            </a:r>
            <a:r>
              <a:rPr lang="en-US" sz="1600" dirty="0">
                <a:solidFill>
                  <a:srgbClr val="C60C30"/>
                </a:solidFill>
              </a:rPr>
              <a:t>Plan</a:t>
            </a:r>
          </a:p>
        </p:txBody>
      </p:sp>
    </p:spTree>
    <p:extLst>
      <p:ext uri="{BB962C8B-B14F-4D97-AF65-F5344CB8AC3E}">
        <p14:creationId xmlns:p14="http://schemas.microsoft.com/office/powerpoint/2010/main" val="3542032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sp>
        <p:nvSpPr>
          <p:cNvPr id="22" name="Pentagon 21"/>
          <p:cNvSpPr/>
          <p:nvPr/>
        </p:nvSpPr>
        <p:spPr>
          <a:xfrm>
            <a:off x="3004372" y="223622"/>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solidFill>
              </a:rPr>
              <a:t>Step 4</a:t>
            </a:r>
          </a:p>
          <a:p>
            <a:pPr algn="ctr"/>
            <a:r>
              <a:rPr lang="en-US" sz="800" b="1" dirty="0" smtClean="0">
                <a:solidFill>
                  <a:schemeClr val="bg1"/>
                </a:solidFill>
              </a:rPr>
              <a:t>Implementation Roadmap </a:t>
            </a: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 3</a:t>
            </a:r>
          </a:p>
          <a:p>
            <a:pPr algn="ctr"/>
            <a:r>
              <a:rPr lang="en-US" sz="800" b="1" dirty="0" smtClean="0">
                <a:solidFill>
                  <a:schemeClr val="bg1">
                    <a:lumMod val="50000"/>
                  </a:schemeClr>
                </a:solidFill>
              </a:rPr>
              <a:t>Gap Analysis</a:t>
            </a:r>
            <a:endParaRPr lang="en-US" sz="800" b="1" dirty="0">
              <a:solidFill>
                <a:schemeClr val="bg1">
                  <a:lumMod val="50000"/>
                </a:schemeClr>
              </a:solidFill>
            </a:endParaRP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chemeClr val="bg1">
                    <a:lumMod val="50000"/>
                  </a:schemeClr>
                </a:solidFill>
              </a:rPr>
              <a:t>Step2</a:t>
            </a:r>
          </a:p>
          <a:p>
            <a:pPr algn="ctr"/>
            <a:r>
              <a:rPr lang="en-US" sz="800" b="1" dirty="0" smtClean="0">
                <a:solidFill>
                  <a:schemeClr val="bg1">
                    <a:lumMod val="50000"/>
                  </a:schemeClr>
                </a:solidFill>
              </a:rPr>
              <a:t>Technical Dependency Analysis</a:t>
            </a:r>
            <a:endParaRPr lang="en-US" sz="800" b="1" dirty="0">
              <a:solidFill>
                <a:schemeClr val="bg1">
                  <a:lumMod val="50000"/>
                </a:schemeClr>
              </a:solidFill>
            </a:endParaRPr>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u="sng" dirty="0" smtClean="0">
                <a:solidFill>
                  <a:srgbClr val="7F7F7F"/>
                </a:solidFill>
              </a:rPr>
              <a:t>Step 1</a:t>
            </a:r>
          </a:p>
          <a:p>
            <a:pPr algn="ctr"/>
            <a:r>
              <a:rPr lang="en-US" sz="800" b="1" dirty="0" smtClean="0">
                <a:solidFill>
                  <a:srgbClr val="7F7F7F"/>
                </a:solidFill>
              </a:rPr>
              <a:t>Business Process Analysis</a:t>
            </a:r>
            <a:endParaRPr lang="en-US" sz="800" b="1" dirty="0">
              <a:solidFill>
                <a:srgbClr val="7F7F7F"/>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2644061550"/>
              </p:ext>
            </p:extLst>
          </p:nvPr>
        </p:nvGraphicFramePr>
        <p:xfrm>
          <a:off x="323528" y="980728"/>
          <a:ext cx="8496944" cy="188098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Implementation Roadmap (budget &amp; Planning)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56980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select and prioritize solutions in gap analysis report</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To formulate implementation roadmap for BCP improvements </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and prioritize key improvement initiatives </a:t>
                      </a:r>
                    </a:p>
                    <a:p>
                      <a:pPr marL="285750" indent="-285750">
                        <a:buClr>
                          <a:srgbClr val="C60C30"/>
                        </a:buClr>
                        <a:buFont typeface="Arial"/>
                        <a:buChar char="•"/>
                      </a:pPr>
                      <a:r>
                        <a:rPr lang="en-US" sz="1400" kern="1200" dirty="0" smtClean="0">
                          <a:solidFill>
                            <a:schemeClr val="dk1"/>
                          </a:solidFill>
                          <a:effectLst/>
                          <a:latin typeface="+mn-lt"/>
                          <a:ea typeface="+mn-ea"/>
                          <a:cs typeface="+mn-cs"/>
                        </a:rPr>
                        <a:t>Identify technical solutions</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Collect price information from vendor/supplier</a:t>
                      </a:r>
                      <a:br>
                        <a:rPr lang="en-US" sz="1400" kern="1200" dirty="0" smtClean="0">
                          <a:solidFill>
                            <a:schemeClr val="dk1"/>
                          </a:solidFill>
                          <a:effectLst/>
                          <a:latin typeface="+mn-lt"/>
                          <a:ea typeface="+mn-ea"/>
                          <a:cs typeface="+mn-cs"/>
                        </a:rPr>
                      </a:br>
                      <a:r>
                        <a:rPr lang="en-US" sz="1400" kern="1200" dirty="0" smtClean="0">
                          <a:solidFill>
                            <a:schemeClr val="dk1"/>
                          </a:solidFill>
                          <a:effectLst/>
                          <a:latin typeface="+mn-lt"/>
                          <a:ea typeface="+mn-ea"/>
                          <a:cs typeface="+mn-cs"/>
                        </a:rPr>
                        <a:t>Develop implementation plan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284984"/>
            <a:ext cx="8496944" cy="2952328"/>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7008" y="3140968"/>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15" name="TextBox 14"/>
          <p:cNvSpPr txBox="1"/>
          <p:nvPr/>
        </p:nvSpPr>
        <p:spPr>
          <a:xfrm>
            <a:off x="755576" y="5118283"/>
            <a:ext cx="4032448" cy="830997"/>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List </a:t>
            </a:r>
            <a:r>
              <a:rPr lang="en-US" sz="1600" dirty="0">
                <a:solidFill>
                  <a:srgbClr val="C60C30"/>
                </a:solidFill>
              </a:rPr>
              <a:t>of technical improvement initiatives</a:t>
            </a:r>
          </a:p>
          <a:p>
            <a:pPr marL="285750" indent="-285750">
              <a:buFont typeface="Arial"/>
              <a:buChar char="•"/>
            </a:pPr>
            <a:r>
              <a:rPr lang="en-US" sz="1600" dirty="0" smtClean="0">
                <a:solidFill>
                  <a:srgbClr val="C60C30"/>
                </a:solidFill>
              </a:rPr>
              <a:t>Prioritize </a:t>
            </a:r>
            <a:r>
              <a:rPr lang="en-US" sz="1600" dirty="0">
                <a:solidFill>
                  <a:srgbClr val="C60C30"/>
                </a:solidFill>
              </a:rPr>
              <a:t>the initiatives according to the</a:t>
            </a:r>
          </a:p>
          <a:p>
            <a:pPr marL="285750" indent="-285750">
              <a:buFont typeface="Arial"/>
              <a:buChar char="•"/>
            </a:pPr>
            <a:r>
              <a:rPr lang="en-US" sz="1600" dirty="0">
                <a:solidFill>
                  <a:srgbClr val="C60C30"/>
                </a:solidFill>
              </a:rPr>
              <a:t>impact and criticism to </a:t>
            </a:r>
            <a:r>
              <a:rPr lang="en-US" sz="1600" dirty="0" smtClean="0">
                <a:solidFill>
                  <a:srgbClr val="C60C30"/>
                </a:solidFill>
              </a:rPr>
              <a:t>business</a:t>
            </a:r>
            <a:endParaRPr lang="en-US" sz="1600" dirty="0">
              <a:solidFill>
                <a:srgbClr val="C60C30"/>
              </a:solidFill>
            </a:endParaRPr>
          </a:p>
        </p:txBody>
      </p:sp>
      <p:sp>
        <p:nvSpPr>
          <p:cNvPr id="5" name="Rectangle 4"/>
          <p:cNvSpPr/>
          <p:nvPr/>
        </p:nvSpPr>
        <p:spPr>
          <a:xfrm>
            <a:off x="755576" y="3617729"/>
            <a:ext cx="7632848" cy="1323439"/>
          </a:xfrm>
          <a:prstGeom prst="rect">
            <a:avLst/>
          </a:prstGeom>
        </p:spPr>
        <p:txBody>
          <a:bodyPr wrap="square">
            <a:spAutoFit/>
          </a:bodyPr>
          <a:lstStyle/>
          <a:p>
            <a:pPr algn="just"/>
            <a:r>
              <a:rPr lang="en-US" sz="1600" b="1" dirty="0"/>
              <a:t>Technical solution (budget &amp; planning) </a:t>
            </a:r>
            <a:r>
              <a:rPr lang="en-US" sz="1600" dirty="0"/>
              <a:t>- Based on the result of the Gap Analysis, technology improvement initiatives will be identified to close the gaps whenever possible. The document provides a summary of the technical solutions with priority, budget and timeline such that BOCI can use it as a blueprint for the BCP improvement initiatives for the next 1 to 3 years</a:t>
            </a:r>
            <a:r>
              <a:rPr lang="en-US" sz="1600" dirty="0" smtClean="0"/>
              <a:t>.</a:t>
            </a:r>
            <a:endParaRPr lang="en-US" sz="1600" dirty="0"/>
          </a:p>
        </p:txBody>
      </p:sp>
      <p:sp>
        <p:nvSpPr>
          <p:cNvPr id="6" name="Rectangle 5"/>
          <p:cNvSpPr/>
          <p:nvPr/>
        </p:nvSpPr>
        <p:spPr>
          <a:xfrm>
            <a:off x="4788024" y="5118283"/>
            <a:ext cx="3888432" cy="830997"/>
          </a:xfrm>
          <a:prstGeom prst="rect">
            <a:avLst/>
          </a:prstGeom>
        </p:spPr>
        <p:txBody>
          <a:bodyPr wrap="square">
            <a:spAutoFit/>
          </a:bodyPr>
          <a:lstStyle/>
          <a:p>
            <a:pPr marL="285750" indent="-285750">
              <a:buFont typeface="Arial"/>
              <a:buChar char="•"/>
            </a:pPr>
            <a:r>
              <a:rPr lang="en-US" sz="1600" dirty="0">
                <a:solidFill>
                  <a:srgbClr val="C60C30"/>
                </a:solidFill>
              </a:rPr>
              <a:t>Ballpark figures for the financial components of implementation</a:t>
            </a:r>
          </a:p>
          <a:p>
            <a:pPr marL="285750" indent="-285750">
              <a:buFont typeface="Arial"/>
              <a:buChar char="•"/>
            </a:pPr>
            <a:r>
              <a:rPr lang="en-US" sz="1600" dirty="0">
                <a:solidFill>
                  <a:srgbClr val="C60C30"/>
                </a:solidFill>
              </a:rPr>
              <a:t>Implementation schedule</a:t>
            </a:r>
          </a:p>
        </p:txBody>
      </p:sp>
    </p:spTree>
    <p:extLst>
      <p:ext uri="{BB962C8B-B14F-4D97-AF65-F5344CB8AC3E}">
        <p14:creationId xmlns:p14="http://schemas.microsoft.com/office/powerpoint/2010/main" val="3790614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grpSp>
        <p:nvGrpSpPr>
          <p:cNvPr id="14" name="Group 13"/>
          <p:cNvGrpSpPr>
            <a:grpSpLocks noChangeAspect="1"/>
          </p:cNvGrpSpPr>
          <p:nvPr/>
        </p:nvGrpSpPr>
        <p:grpSpPr>
          <a:xfrm>
            <a:off x="1599377" y="620689"/>
            <a:ext cx="5132864" cy="2994806"/>
            <a:chOff x="1599376" y="620688"/>
            <a:chExt cx="6089265" cy="3552825"/>
          </a:xfrm>
        </p:grpSpPr>
        <p:cxnSp>
          <p:nvCxnSpPr>
            <p:cNvPr id="31" name="Straight Connector 30"/>
            <p:cNvCxnSpPr/>
            <p:nvPr/>
          </p:nvCxnSpPr>
          <p:spPr>
            <a:xfrm>
              <a:off x="1599376" y="2354238"/>
              <a:ext cx="6089265"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72081" y="810881"/>
              <a:ext cx="2083210" cy="140048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pic>
          <p:nvPicPr>
            <p:cNvPr id="33" name="Picture 32" descr="logo_boci_tcm137-1421374">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435" y="830463"/>
              <a:ext cx="1120912" cy="397480"/>
            </a:xfrm>
            <a:prstGeom prst="rect">
              <a:avLst/>
            </a:prstGeom>
            <a:noFill/>
            <a:ln>
              <a:noFill/>
            </a:ln>
          </p:spPr>
        </p:pic>
        <p:sp>
          <p:nvSpPr>
            <p:cNvPr id="34" name="Rectangle 33"/>
            <p:cNvSpPr/>
            <p:nvPr/>
          </p:nvSpPr>
          <p:spPr>
            <a:xfrm>
              <a:off x="5490435" y="2532755"/>
              <a:ext cx="2064856" cy="137995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pic>
          <p:nvPicPr>
            <p:cNvPr id="35" name="Picture 34" descr="logo_boci_tcm137-1421374">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789" y="2555130"/>
              <a:ext cx="1120912" cy="397480"/>
            </a:xfrm>
            <a:prstGeom prst="rect">
              <a:avLst/>
            </a:prstGeom>
            <a:noFill/>
            <a:ln>
              <a:noFill/>
            </a:ln>
          </p:spPr>
        </p:pic>
        <p:sp>
          <p:nvSpPr>
            <p:cNvPr id="36" name="Rectangle 35"/>
            <p:cNvSpPr/>
            <p:nvPr/>
          </p:nvSpPr>
          <p:spPr>
            <a:xfrm>
              <a:off x="3069015" y="1982763"/>
              <a:ext cx="1295401" cy="704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Manager/Lead Consultant</a:t>
              </a:r>
            </a:p>
          </p:txBody>
        </p:sp>
        <p:sp>
          <p:nvSpPr>
            <p:cNvPr id="37" name="Rectangle 36"/>
            <p:cNvSpPr/>
            <p:nvPr/>
          </p:nvSpPr>
          <p:spPr>
            <a:xfrm>
              <a:off x="2202242" y="3198333"/>
              <a:ext cx="1304924" cy="704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BCP Business Specialist</a:t>
              </a:r>
            </a:p>
          </p:txBody>
        </p:sp>
        <p:sp>
          <p:nvSpPr>
            <p:cNvPr id="38" name="Rectangle 37"/>
            <p:cNvSpPr/>
            <p:nvPr/>
          </p:nvSpPr>
          <p:spPr>
            <a:xfrm>
              <a:off x="3935790" y="3198333"/>
              <a:ext cx="1295401" cy="704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Technical Architect</a:t>
              </a:r>
            </a:p>
          </p:txBody>
        </p:sp>
        <p:cxnSp>
          <p:nvCxnSpPr>
            <p:cNvPr id="39" name="Elbow Connector 38"/>
            <p:cNvCxnSpPr>
              <a:stCxn id="37" idx="0"/>
              <a:endCxn id="36" idx="2"/>
            </p:cNvCxnSpPr>
            <p:nvPr/>
          </p:nvCxnSpPr>
          <p:spPr>
            <a:xfrm rot="5400000" flipH="1" flipV="1">
              <a:off x="3030350" y="2511967"/>
              <a:ext cx="510720" cy="862012"/>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38" idx="0"/>
              <a:endCxn id="36" idx="2"/>
            </p:cNvCxnSpPr>
            <p:nvPr/>
          </p:nvCxnSpPr>
          <p:spPr>
            <a:xfrm rot="16200000" flipV="1">
              <a:off x="3894744" y="2509585"/>
              <a:ext cx="510720" cy="866775"/>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069015" y="866187"/>
              <a:ext cx="1295401" cy="7048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716716" y="1571037"/>
              <a:ext cx="0" cy="41172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599376" y="4173513"/>
              <a:ext cx="6089265"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99376" y="620688"/>
              <a:ext cx="6089265"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99377" y="727687"/>
              <a:ext cx="1301125" cy="276999"/>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377" y="2394255"/>
              <a:ext cx="1172116" cy="276999"/>
            </a:xfrm>
            <a:prstGeom prst="rect">
              <a:avLst/>
            </a:prstGeom>
            <a:noFill/>
          </p:spPr>
          <p:txBody>
            <a:bodyPr wrap="none" rtlCol="0">
              <a:spAutoFit/>
            </a:bodyPr>
            <a:lstStyle/>
            <a:p>
              <a:r>
                <a:rPr lang="en-US" sz="1200" dirty="0" smtClean="0"/>
                <a:t>Project Delivery</a:t>
              </a:r>
              <a:endParaRPr lang="en-US" sz="1200" dirty="0"/>
            </a:p>
          </p:txBody>
        </p:sp>
      </p:grpSp>
      <p:graphicFrame>
        <p:nvGraphicFramePr>
          <p:cNvPr id="63" name="Table 62"/>
          <p:cNvGraphicFramePr>
            <a:graphicFrameLocks noGrp="1"/>
          </p:cNvGraphicFramePr>
          <p:nvPr>
            <p:extLst>
              <p:ext uri="{D42A27DB-BD31-4B8C-83A1-F6EECF244321}">
                <p14:modId xmlns:p14="http://schemas.microsoft.com/office/powerpoint/2010/main" val="4100562459"/>
              </p:ext>
            </p:extLst>
          </p:nvPr>
        </p:nvGraphicFramePr>
        <p:xfrm>
          <a:off x="971600" y="3801969"/>
          <a:ext cx="7344816" cy="2377440"/>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 / Lead Consultant</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391656">
                <a:tc>
                  <a:txBody>
                    <a:bodyPr/>
                    <a:lstStyle/>
                    <a:p>
                      <a:pPr marL="91440" marR="0" indent="0" algn="l">
                        <a:lnSpc>
                          <a:spcPts val="1500"/>
                        </a:lnSpc>
                        <a:spcBef>
                          <a:spcPts val="0"/>
                        </a:spcBef>
                        <a:spcAft>
                          <a:spcPts val="0"/>
                        </a:spcAft>
                        <a:tabLst>
                          <a:tab pos="228600" algn="l"/>
                        </a:tabLst>
                      </a:pPr>
                      <a:r>
                        <a:rPr lang="en-CA" sz="1400" b="1" kern="1000" dirty="0" smtClean="0">
                          <a:effectLst/>
                        </a:rPr>
                        <a:t>BCP</a:t>
                      </a:r>
                      <a:r>
                        <a:rPr lang="en-CA" sz="1400" b="1" kern="1000" baseline="0" dirty="0" smtClean="0">
                          <a:effectLst/>
                        </a:rPr>
                        <a:t> Business Specialist</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Identify and confirm BCP requirements with business divisions</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 to deliver</a:t>
                      </a:r>
                      <a:r>
                        <a:rPr lang="en-US" sz="1400" kern="1200" baseline="0" dirty="0" smtClean="0">
                          <a:effectLst/>
                        </a:rPr>
                        <a:t> </a:t>
                      </a:r>
                      <a:r>
                        <a:rPr lang="en-US" sz="1400" kern="1200" dirty="0" smtClean="0">
                          <a:effectLst/>
                        </a:rPr>
                        <a:t>Business Process Analysis Report</a:t>
                      </a:r>
                      <a:endParaRPr lang="en-US" sz="1400" dirty="0" smtClean="0"/>
                    </a:p>
                  </a:txBody>
                  <a:tcPr marL="73025" marR="73025"/>
                </a:tc>
              </a:tr>
              <a:tr h="429364">
                <a:tc>
                  <a:txBody>
                    <a:bodyPr/>
                    <a:lstStyle/>
                    <a:p>
                      <a:pPr marL="91440" marR="0" indent="0" algn="l">
                        <a:lnSpc>
                          <a:spcPts val="1500"/>
                        </a:lnSpc>
                        <a:spcBef>
                          <a:spcPts val="0"/>
                        </a:spcBef>
                        <a:spcAft>
                          <a:spcPts val="0"/>
                        </a:spcAft>
                        <a:tabLst>
                          <a:tab pos="228600" algn="l"/>
                        </a:tabLst>
                      </a:pPr>
                      <a:r>
                        <a:rPr lang="en-CA" sz="1400" b="1" kern="1000" dirty="0" smtClean="0">
                          <a:effectLst/>
                        </a:rPr>
                        <a:t>Technical Architect</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Technical guru in IT business systems,</a:t>
                      </a:r>
                      <a:r>
                        <a:rPr lang="en-US" sz="1400" kern="1200" baseline="0" dirty="0" smtClean="0">
                          <a:effectLst/>
                        </a:rPr>
                        <a:t> interfaces and </a:t>
                      </a:r>
                      <a:r>
                        <a:rPr lang="en-US" sz="1400" kern="1200" dirty="0" smtClean="0">
                          <a:effectLst/>
                        </a:rPr>
                        <a:t>components</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 to deliver</a:t>
                      </a:r>
                      <a:r>
                        <a:rPr lang="en-US" sz="1400" kern="1200" baseline="0" dirty="0" smtClean="0">
                          <a:effectLst/>
                        </a:rPr>
                        <a:t> the </a:t>
                      </a:r>
                      <a:r>
                        <a:rPr lang="en-US" sz="1400" kern="1200" dirty="0" smtClean="0">
                          <a:effectLst/>
                        </a:rPr>
                        <a:t>Technical Dependency Analysis Report</a:t>
                      </a:r>
                    </a:p>
                  </a:txBody>
                  <a:tcPr marL="73025" marR="73025"/>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DELIVERY TEAM</a:t>
            </a:r>
            <a:endParaRPr lang="en-US" dirty="0"/>
          </a:p>
        </p:txBody>
      </p:sp>
      <p:sp>
        <p:nvSpPr>
          <p:cNvPr id="19" name="TextBox 18"/>
          <p:cNvSpPr txBox="1"/>
          <p:nvPr/>
        </p:nvSpPr>
        <p:spPr>
          <a:xfrm>
            <a:off x="683568" y="548680"/>
            <a:ext cx="5896616" cy="400110"/>
          </a:xfrm>
          <a:prstGeom prst="rect">
            <a:avLst/>
          </a:prstGeom>
          <a:noFill/>
        </p:spPr>
        <p:txBody>
          <a:bodyPr wrap="none" rtlCol="0">
            <a:spAutoFit/>
          </a:bodyPr>
          <a:lstStyle/>
          <a:p>
            <a:r>
              <a:rPr lang="en-US" sz="2000" b="1" dirty="0" smtClean="0">
                <a:solidFill>
                  <a:srgbClr val="C60C30"/>
                </a:solidFill>
              </a:rPr>
              <a:t>Mr. Pak Lam LUK - Project Manager / Lead Consultant</a:t>
            </a:r>
          </a:p>
        </p:txBody>
      </p:sp>
      <p:sp>
        <p:nvSpPr>
          <p:cNvPr id="2" name="TextBox 1"/>
          <p:cNvSpPr txBox="1"/>
          <p:nvPr/>
        </p:nvSpPr>
        <p:spPr>
          <a:xfrm>
            <a:off x="683568" y="1124744"/>
            <a:ext cx="7560839" cy="5093702"/>
          </a:xfrm>
          <a:prstGeom prst="rect">
            <a:avLst/>
          </a:prstGeom>
          <a:noFill/>
        </p:spPr>
        <p:txBody>
          <a:bodyPr wrap="square" rtlCol="0">
            <a:spAutoFit/>
          </a:bodyPr>
          <a:lstStyle/>
          <a:p>
            <a:pPr marL="285750" indent="-285750" algn="just">
              <a:spcBef>
                <a:spcPts val="600"/>
              </a:spcBef>
              <a:buClr>
                <a:srgbClr val="C60C30"/>
              </a:buClr>
              <a:buFont typeface="Wingdings" charset="2"/>
              <a:buChar char="§"/>
            </a:pPr>
            <a:r>
              <a:rPr lang="en-US" sz="2000" dirty="0" smtClean="0"/>
              <a:t>Over 20 Years </a:t>
            </a:r>
            <a:r>
              <a:rPr lang="en-US" sz="2000" dirty="0"/>
              <a:t>of Post-qualification IT </a:t>
            </a:r>
            <a:r>
              <a:rPr lang="en-US" sz="2000" dirty="0" smtClean="0"/>
              <a:t>Experience</a:t>
            </a:r>
          </a:p>
          <a:p>
            <a:pPr marL="285750" indent="-285750" algn="just">
              <a:spcBef>
                <a:spcPts val="600"/>
              </a:spcBef>
              <a:buClr>
                <a:srgbClr val="C60C30"/>
              </a:buClr>
              <a:buFont typeface="Wingdings" charset="2"/>
              <a:buChar char="§"/>
            </a:pPr>
            <a:r>
              <a:rPr lang="en-US" sz="2000" dirty="0" smtClean="0"/>
              <a:t>9 </a:t>
            </a:r>
            <a:r>
              <a:rPr lang="en-US" sz="2000" dirty="0"/>
              <a:t>Years of Experience </a:t>
            </a:r>
            <a:r>
              <a:rPr lang="en-US" sz="2000" dirty="0" smtClean="0"/>
              <a:t>as Head of IT for a European bank</a:t>
            </a:r>
          </a:p>
          <a:p>
            <a:pPr marL="285750" indent="-285750" algn="just">
              <a:spcBef>
                <a:spcPts val="600"/>
              </a:spcBef>
              <a:buClr>
                <a:srgbClr val="C60C30"/>
              </a:buClr>
              <a:buFont typeface="Wingdings" charset="2"/>
              <a:buChar char="§"/>
            </a:pPr>
            <a:r>
              <a:rPr lang="en-US" sz="2000" dirty="0" smtClean="0"/>
              <a:t>Relevant Experience:</a:t>
            </a:r>
          </a:p>
          <a:p>
            <a:pPr marL="766949" lvl="1" indent="-285750" algn="just">
              <a:spcBef>
                <a:spcPts val="600"/>
              </a:spcBef>
              <a:buClr>
                <a:srgbClr val="C60C30"/>
              </a:buClr>
              <a:buFont typeface="Courier New"/>
              <a:buChar char="o"/>
            </a:pPr>
            <a:r>
              <a:rPr lang="en-US" sz="2000" dirty="0" smtClean="0"/>
              <a:t>Led </a:t>
            </a:r>
            <a:r>
              <a:rPr lang="en-US" sz="2000" dirty="0"/>
              <a:t>a cross functional and matrix team of internal resources and external vendors to implement the integration of </a:t>
            </a:r>
            <a:r>
              <a:rPr lang="en-US" sz="2000" b="1" dirty="0"/>
              <a:t>IT </a:t>
            </a:r>
            <a:r>
              <a:rPr lang="en-US" sz="2000" b="1" dirty="0" smtClean="0"/>
              <a:t>Infrastructure</a:t>
            </a:r>
            <a:endParaRPr lang="en-US" sz="2000" dirty="0" smtClean="0"/>
          </a:p>
          <a:p>
            <a:pPr marL="766949" lvl="1" indent="-285750" algn="just">
              <a:spcBef>
                <a:spcPts val="600"/>
              </a:spcBef>
              <a:buClr>
                <a:srgbClr val="C60C30"/>
              </a:buClr>
              <a:buFont typeface="Courier New"/>
              <a:buChar char="o"/>
            </a:pPr>
            <a:r>
              <a:rPr lang="en-US" sz="2000" dirty="0"/>
              <a:t>designed and implemented a new </a:t>
            </a:r>
            <a:r>
              <a:rPr lang="en-US" sz="2000" b="1" dirty="0"/>
              <a:t>DR (disaster recovery</a:t>
            </a:r>
            <a:r>
              <a:rPr lang="en-US" sz="2000" dirty="0"/>
              <a:t>) and </a:t>
            </a:r>
            <a:r>
              <a:rPr lang="en-US" sz="2000" b="1" dirty="0"/>
              <a:t>WAR (work area recovery</a:t>
            </a:r>
            <a:r>
              <a:rPr lang="en-US" sz="2000" dirty="0"/>
              <a:t>) sites for bank to support a 60 people emergency workgroup, develop the failover procedures and manage drill tests at least twice a </a:t>
            </a:r>
            <a:r>
              <a:rPr lang="en-US" sz="2000" dirty="0" smtClean="0"/>
              <a:t>year</a:t>
            </a:r>
            <a:endParaRPr lang="en-US" sz="2000" dirty="0"/>
          </a:p>
          <a:p>
            <a:pPr marL="766949" lvl="1" indent="-285750" algn="just">
              <a:spcBef>
                <a:spcPts val="600"/>
              </a:spcBef>
              <a:buClr>
                <a:srgbClr val="C60C30"/>
              </a:buClr>
              <a:buFont typeface="Courier New"/>
              <a:buChar char="o"/>
            </a:pPr>
            <a:r>
              <a:rPr lang="en-US" sz="2000" dirty="0"/>
              <a:t>Conducted a </a:t>
            </a:r>
            <a:r>
              <a:rPr lang="en-US" sz="2000" b="1" dirty="0" smtClean="0"/>
              <a:t>Business </a:t>
            </a:r>
            <a:r>
              <a:rPr lang="en-US" sz="2000" b="1" dirty="0"/>
              <a:t>Impact </a:t>
            </a:r>
            <a:r>
              <a:rPr lang="en-US" sz="2000" b="1" dirty="0" smtClean="0"/>
              <a:t>Analysis</a:t>
            </a:r>
            <a:r>
              <a:rPr lang="en-US" sz="2000" dirty="0" smtClean="0"/>
              <a:t> (BIA) </a:t>
            </a:r>
            <a:r>
              <a:rPr lang="en-US" sz="2000" dirty="0"/>
              <a:t>for business units </a:t>
            </a:r>
            <a:r>
              <a:rPr lang="en-US" sz="2000" dirty="0" smtClean="0"/>
              <a:t>of Global </a:t>
            </a:r>
            <a:r>
              <a:rPr lang="en-US" sz="2000" dirty="0"/>
              <a:t>Markets, Trade Finance, Private </a:t>
            </a:r>
            <a:r>
              <a:rPr lang="en-US" sz="2000" dirty="0" smtClean="0"/>
              <a:t>Banking, as well as back </a:t>
            </a:r>
            <a:r>
              <a:rPr lang="en-US" sz="2000" dirty="0"/>
              <a:t>office functions </a:t>
            </a:r>
            <a:r>
              <a:rPr lang="en-US" sz="2000" dirty="0" smtClean="0"/>
              <a:t>including Operations</a:t>
            </a:r>
            <a:r>
              <a:rPr lang="en-US" sz="2000" dirty="0"/>
              <a:t>, Finance, Risk, Compliance and </a:t>
            </a:r>
            <a:r>
              <a:rPr lang="en-US" sz="2000" dirty="0" smtClean="0"/>
              <a:t>HR for a </a:t>
            </a:r>
            <a:r>
              <a:rPr lang="en-US" sz="2000" dirty="0"/>
              <a:t>master </a:t>
            </a:r>
            <a:r>
              <a:rPr lang="en-US" sz="2000" b="1" dirty="0"/>
              <a:t>Business Continuity </a:t>
            </a:r>
            <a:r>
              <a:rPr lang="en-US" sz="2000" b="1" dirty="0" smtClean="0"/>
              <a:t>Plan</a:t>
            </a:r>
            <a:r>
              <a:rPr lang="en-US" sz="2000" dirty="0" smtClean="0"/>
              <a:t> formation</a:t>
            </a:r>
            <a:endParaRPr lang="en-US" sz="2000" dirty="0"/>
          </a:p>
        </p:txBody>
      </p:sp>
      <p:sp>
        <p:nvSpPr>
          <p:cNvPr id="7" name="TextBox 6"/>
          <p:cNvSpPr txBox="1"/>
          <p:nvPr/>
        </p:nvSpPr>
        <p:spPr>
          <a:xfrm>
            <a:off x="5032324" y="6362666"/>
            <a:ext cx="3095719" cy="276999"/>
          </a:xfrm>
          <a:prstGeom prst="rect">
            <a:avLst/>
          </a:prstGeom>
          <a:noFill/>
        </p:spPr>
        <p:txBody>
          <a:bodyPr wrap="none" rtlCol="0">
            <a:spAutoFit/>
          </a:bodyPr>
          <a:lstStyle/>
          <a:p>
            <a:r>
              <a:rPr lang="en-US" sz="1200" dirty="0" smtClean="0"/>
              <a:t>Please refer to Appendix for Consultant profile</a:t>
            </a:r>
            <a:endParaRPr lang="en-US" sz="1200" dirty="0"/>
          </a:p>
        </p:txBody>
      </p:sp>
    </p:spTree>
    <p:extLst>
      <p:ext uri="{BB962C8B-B14F-4D97-AF65-F5344CB8AC3E}">
        <p14:creationId xmlns:p14="http://schemas.microsoft.com/office/powerpoint/2010/main" val="10248583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DELIVERY TEAM</a:t>
            </a:r>
            <a:endParaRPr lang="en-US" dirty="0"/>
          </a:p>
        </p:txBody>
      </p:sp>
      <p:sp>
        <p:nvSpPr>
          <p:cNvPr id="19" name="TextBox 18"/>
          <p:cNvSpPr txBox="1"/>
          <p:nvPr/>
        </p:nvSpPr>
        <p:spPr>
          <a:xfrm>
            <a:off x="683568" y="422392"/>
            <a:ext cx="5123668" cy="400110"/>
          </a:xfrm>
          <a:prstGeom prst="rect">
            <a:avLst/>
          </a:prstGeom>
          <a:noFill/>
        </p:spPr>
        <p:txBody>
          <a:bodyPr wrap="none" rtlCol="0">
            <a:spAutoFit/>
          </a:bodyPr>
          <a:lstStyle/>
          <a:p>
            <a:r>
              <a:rPr lang="en-US" sz="2000" b="1" dirty="0" smtClean="0">
                <a:solidFill>
                  <a:srgbClr val="C60C30"/>
                </a:solidFill>
              </a:rPr>
              <a:t>Ms. Chui Wah CHOW – BCP Business Specialist</a:t>
            </a:r>
          </a:p>
        </p:txBody>
      </p:sp>
      <p:sp>
        <p:nvSpPr>
          <p:cNvPr id="2" name="TextBox 1"/>
          <p:cNvSpPr txBox="1"/>
          <p:nvPr/>
        </p:nvSpPr>
        <p:spPr>
          <a:xfrm>
            <a:off x="683568" y="832728"/>
            <a:ext cx="7560839" cy="5570757"/>
          </a:xfrm>
          <a:prstGeom prst="rect">
            <a:avLst/>
          </a:prstGeom>
          <a:noFill/>
        </p:spPr>
        <p:txBody>
          <a:bodyPr wrap="square" rtlCol="0">
            <a:spAutoFit/>
          </a:bodyPr>
          <a:lstStyle/>
          <a:p>
            <a:pPr marL="285750" indent="-285750" algn="just">
              <a:spcBef>
                <a:spcPts val="600"/>
              </a:spcBef>
              <a:spcAft>
                <a:spcPts val="600"/>
              </a:spcAft>
              <a:buClr>
                <a:srgbClr val="C60C30"/>
              </a:buClr>
              <a:buFont typeface="Wingdings" charset="2"/>
              <a:buChar char="§"/>
            </a:pPr>
            <a:r>
              <a:rPr lang="en-US" sz="1800" dirty="0" smtClean="0"/>
              <a:t>A </a:t>
            </a:r>
            <a:r>
              <a:rPr lang="en-US" sz="1800" dirty="0"/>
              <a:t>Big4 trained qualified </a:t>
            </a:r>
            <a:r>
              <a:rPr lang="en-US" sz="1800" dirty="0" smtClean="0"/>
              <a:t>accountant with </a:t>
            </a:r>
            <a:r>
              <a:rPr lang="en-US" sz="1800" dirty="0"/>
              <a:t>20+ years of </a:t>
            </a:r>
            <a:r>
              <a:rPr lang="en-US" sz="1800" dirty="0" smtClean="0"/>
              <a:t>experience</a:t>
            </a:r>
          </a:p>
          <a:p>
            <a:pPr marL="285750" indent="-285750" algn="just">
              <a:spcBef>
                <a:spcPts val="600"/>
              </a:spcBef>
              <a:spcAft>
                <a:spcPts val="600"/>
              </a:spcAft>
              <a:buClr>
                <a:srgbClr val="C60C30"/>
              </a:buClr>
              <a:buFont typeface="Wingdings" charset="2"/>
              <a:buChar char="§"/>
            </a:pPr>
            <a:r>
              <a:rPr lang="en-US" sz="1800" dirty="0" smtClean="0"/>
              <a:t>Qualifications: ACCA, HKICPA</a:t>
            </a:r>
          </a:p>
          <a:p>
            <a:pPr marL="285750" indent="-285750" algn="just">
              <a:spcBef>
                <a:spcPts val="600"/>
              </a:spcBef>
              <a:spcAft>
                <a:spcPts val="600"/>
              </a:spcAft>
              <a:buClr>
                <a:srgbClr val="C60C30"/>
              </a:buClr>
              <a:buFont typeface="Wingdings" charset="2"/>
              <a:buChar char="§"/>
            </a:pPr>
            <a:r>
              <a:rPr lang="en-US" sz="1800" dirty="0" smtClean="0"/>
              <a:t>Formerly held Operations Risk and BCP Manager positions for two banks and a payment company</a:t>
            </a:r>
            <a:endParaRPr lang="en-US" sz="1800" dirty="0"/>
          </a:p>
          <a:p>
            <a:pPr marL="285750" indent="-285750" algn="just">
              <a:spcBef>
                <a:spcPts val="600"/>
              </a:spcBef>
              <a:spcAft>
                <a:spcPts val="600"/>
              </a:spcAft>
              <a:buClr>
                <a:srgbClr val="C60C30"/>
              </a:buClr>
              <a:buFont typeface="Wingdings" charset="2"/>
              <a:buChar char="§"/>
            </a:pPr>
            <a:r>
              <a:rPr lang="en-US" sz="1800" dirty="0" smtClean="0"/>
              <a:t>Relevant experience:</a:t>
            </a:r>
            <a:endParaRPr lang="en-US" sz="1800" dirty="0"/>
          </a:p>
          <a:p>
            <a:pPr marL="766949" lvl="1" indent="-285750" algn="just">
              <a:spcBef>
                <a:spcPts val="600"/>
              </a:spcBef>
              <a:spcAft>
                <a:spcPts val="600"/>
              </a:spcAft>
              <a:buClr>
                <a:srgbClr val="C60C30"/>
              </a:buClr>
              <a:buFont typeface="Courier New"/>
              <a:buChar char="o"/>
            </a:pPr>
            <a:r>
              <a:rPr lang="en-US" sz="1800" dirty="0" smtClean="0"/>
              <a:t>led a </a:t>
            </a:r>
            <a:r>
              <a:rPr lang="en-US" sz="1800" b="1" dirty="0" smtClean="0"/>
              <a:t>bank’s Operational </a:t>
            </a:r>
            <a:r>
              <a:rPr lang="en-US" sz="1800" b="1" dirty="0"/>
              <a:t>Risk Management </a:t>
            </a:r>
            <a:r>
              <a:rPr lang="en-US" sz="1800" dirty="0"/>
              <a:t>team to </a:t>
            </a:r>
            <a:r>
              <a:rPr lang="en-US" sz="1800" b="1" dirty="0"/>
              <a:t>revamp the BCP </a:t>
            </a:r>
            <a:r>
              <a:rPr lang="en-US" sz="1800" b="1" dirty="0" smtClean="0"/>
              <a:t>framework,</a:t>
            </a:r>
            <a:r>
              <a:rPr lang="en-US" sz="1800" dirty="0" smtClean="0"/>
              <a:t> </a:t>
            </a:r>
            <a:r>
              <a:rPr lang="en-US" sz="1800" dirty="0"/>
              <a:t>including </a:t>
            </a:r>
            <a:r>
              <a:rPr lang="en-US" sz="1800" b="1" dirty="0"/>
              <a:t>BCP policy writing, redesigning BCP life cycle/templates</a:t>
            </a:r>
            <a:r>
              <a:rPr lang="en-US" sz="1800" dirty="0"/>
              <a:t> and facilitating the creation of new BCP by different </a:t>
            </a:r>
            <a:r>
              <a:rPr lang="en-US" sz="1800" dirty="0" smtClean="0"/>
              <a:t>bank divisions. </a:t>
            </a:r>
            <a:r>
              <a:rPr lang="en-US" sz="1800" dirty="0"/>
              <a:t>Managed the subsequent BCP life cycle to ensure an effective continuity of key </a:t>
            </a:r>
            <a:r>
              <a:rPr lang="en-US" sz="1800" dirty="0" smtClean="0"/>
              <a:t>services</a:t>
            </a:r>
            <a:endParaRPr lang="en-US" sz="1800" dirty="0"/>
          </a:p>
          <a:p>
            <a:pPr marL="766949" lvl="1" indent="-285750" algn="just">
              <a:spcBef>
                <a:spcPts val="600"/>
              </a:spcBef>
              <a:spcAft>
                <a:spcPts val="600"/>
              </a:spcAft>
              <a:buClr>
                <a:srgbClr val="C60C30"/>
              </a:buClr>
              <a:buFont typeface="Courier New"/>
              <a:buChar char="o"/>
            </a:pPr>
            <a:r>
              <a:rPr lang="en-US" sz="1800" dirty="0"/>
              <a:t>For an Electronic Payment company </a:t>
            </a:r>
            <a:r>
              <a:rPr lang="en-US" sz="1800" b="1" dirty="0"/>
              <a:t>refined the BCP for an authorized institution with over 13 million transactions daily</a:t>
            </a:r>
            <a:r>
              <a:rPr lang="en-US" sz="1800" dirty="0"/>
              <a:t>. Performed overall review on BCP documentation, especially impact analysis and recovery time objectives to improve overall quality of continuity plan for regulator's review. Planned the annual BCP and lined up different business units on maintenance of BCP and performance of drill test to ensure sustainability of the plan</a:t>
            </a:r>
            <a:r>
              <a:rPr lang="en-US" sz="1800" dirty="0" smtClean="0"/>
              <a:t>.</a:t>
            </a:r>
            <a:endParaRPr lang="en-US" sz="1800" dirty="0"/>
          </a:p>
        </p:txBody>
      </p:sp>
      <p:sp>
        <p:nvSpPr>
          <p:cNvPr id="5" name="TextBox 4"/>
          <p:cNvSpPr txBox="1"/>
          <p:nvPr/>
        </p:nvSpPr>
        <p:spPr>
          <a:xfrm>
            <a:off x="5032324" y="6362666"/>
            <a:ext cx="3095719" cy="276999"/>
          </a:xfrm>
          <a:prstGeom prst="rect">
            <a:avLst/>
          </a:prstGeom>
          <a:noFill/>
        </p:spPr>
        <p:txBody>
          <a:bodyPr wrap="none" rtlCol="0">
            <a:spAutoFit/>
          </a:bodyPr>
          <a:lstStyle/>
          <a:p>
            <a:r>
              <a:rPr lang="en-US" sz="1200" dirty="0" smtClean="0"/>
              <a:t>Please refer to Appendix for Consultant profile</a:t>
            </a:r>
            <a:endParaRPr lang="en-US" sz="1200" dirty="0"/>
          </a:p>
        </p:txBody>
      </p:sp>
    </p:spTree>
    <p:extLst>
      <p:ext uri="{BB962C8B-B14F-4D97-AF65-F5344CB8AC3E}">
        <p14:creationId xmlns:p14="http://schemas.microsoft.com/office/powerpoint/2010/main" val="2942256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DELIVERY TEAM</a:t>
            </a:r>
            <a:endParaRPr lang="en-US" dirty="0"/>
          </a:p>
        </p:txBody>
      </p:sp>
      <p:sp>
        <p:nvSpPr>
          <p:cNvPr id="19" name="TextBox 18"/>
          <p:cNvSpPr txBox="1"/>
          <p:nvPr/>
        </p:nvSpPr>
        <p:spPr>
          <a:xfrm>
            <a:off x="683568" y="422392"/>
            <a:ext cx="4031873" cy="400110"/>
          </a:xfrm>
          <a:prstGeom prst="rect">
            <a:avLst/>
          </a:prstGeom>
          <a:noFill/>
        </p:spPr>
        <p:txBody>
          <a:bodyPr wrap="none" rtlCol="0">
            <a:spAutoFit/>
          </a:bodyPr>
          <a:lstStyle/>
          <a:p>
            <a:r>
              <a:rPr lang="en-US" sz="2000" b="1" dirty="0" smtClean="0">
                <a:solidFill>
                  <a:srgbClr val="C60C30"/>
                </a:solidFill>
              </a:rPr>
              <a:t>Mr. Jimmy TSE – Technical Architect</a:t>
            </a:r>
          </a:p>
        </p:txBody>
      </p:sp>
      <p:sp>
        <p:nvSpPr>
          <p:cNvPr id="2" name="TextBox 1"/>
          <p:cNvSpPr txBox="1"/>
          <p:nvPr/>
        </p:nvSpPr>
        <p:spPr>
          <a:xfrm>
            <a:off x="683568" y="843584"/>
            <a:ext cx="7560839" cy="5447646"/>
          </a:xfrm>
          <a:prstGeom prst="rect">
            <a:avLst/>
          </a:prstGeom>
          <a:noFill/>
        </p:spPr>
        <p:txBody>
          <a:bodyPr wrap="square" rtlCol="0">
            <a:spAutoFit/>
          </a:bodyPr>
          <a:lstStyle/>
          <a:p>
            <a:pPr marL="285750" indent="-285750" algn="just">
              <a:spcBef>
                <a:spcPts val="600"/>
              </a:spcBef>
              <a:spcAft>
                <a:spcPts val="600"/>
              </a:spcAft>
              <a:buClr>
                <a:srgbClr val="C60C30"/>
              </a:buClr>
              <a:buFont typeface="Wingdings" charset="2"/>
              <a:buChar char="§"/>
            </a:pPr>
            <a:r>
              <a:rPr lang="en-US" sz="1800" dirty="0" smtClean="0"/>
              <a:t>15 </a:t>
            </a:r>
            <a:r>
              <a:rPr lang="en-US" sz="1800" dirty="0"/>
              <a:t>years of IT experience </a:t>
            </a:r>
            <a:r>
              <a:rPr lang="en-US" sz="1800" dirty="0" smtClean="0"/>
              <a:t>with a </a:t>
            </a:r>
            <a:r>
              <a:rPr lang="en-US" sz="1800" dirty="0"/>
              <a:t>system development </a:t>
            </a:r>
            <a:r>
              <a:rPr lang="en-US" sz="1800" dirty="0" smtClean="0"/>
              <a:t>consulting background</a:t>
            </a:r>
            <a:endParaRPr lang="en-US" sz="1800" dirty="0"/>
          </a:p>
          <a:p>
            <a:pPr marL="285750" indent="-285750" algn="just">
              <a:spcBef>
                <a:spcPts val="600"/>
              </a:spcBef>
              <a:spcAft>
                <a:spcPts val="600"/>
              </a:spcAft>
              <a:buClr>
                <a:srgbClr val="C60C30"/>
              </a:buClr>
              <a:buFont typeface="Wingdings" charset="2"/>
              <a:buChar char="§"/>
            </a:pPr>
            <a:r>
              <a:rPr lang="en-US" sz="1800" dirty="0" smtClean="0"/>
              <a:t>Qualifications: PMP, MCP, Certified J2EE &amp; J2SE, Six Sigma Greenbelt</a:t>
            </a:r>
            <a:endParaRPr lang="en-US" sz="1800" dirty="0"/>
          </a:p>
          <a:p>
            <a:pPr marL="285750" indent="-285750" algn="just">
              <a:spcBef>
                <a:spcPts val="600"/>
              </a:spcBef>
              <a:spcAft>
                <a:spcPts val="600"/>
              </a:spcAft>
              <a:buClr>
                <a:srgbClr val="C60C30"/>
              </a:buClr>
              <a:buFont typeface="Wingdings" charset="2"/>
              <a:buChar char="§"/>
            </a:pPr>
            <a:r>
              <a:rPr lang="en-US" sz="1800" dirty="0"/>
              <a:t>leading role in System Development Life Cycle (SDLC); </a:t>
            </a:r>
          </a:p>
          <a:p>
            <a:pPr marL="285750" indent="-285750" algn="just">
              <a:spcBef>
                <a:spcPts val="600"/>
              </a:spcBef>
              <a:spcAft>
                <a:spcPts val="600"/>
              </a:spcAft>
              <a:buClr>
                <a:srgbClr val="C60C30"/>
              </a:buClr>
              <a:buFont typeface="Wingdings" charset="2"/>
              <a:buChar char="§"/>
            </a:pPr>
            <a:r>
              <a:rPr lang="en-US" sz="1800" dirty="0" smtClean="0"/>
              <a:t>Relevant Experience </a:t>
            </a:r>
          </a:p>
          <a:p>
            <a:pPr marL="766949" lvl="1" indent="-285750" algn="just">
              <a:spcBef>
                <a:spcPts val="600"/>
              </a:spcBef>
              <a:spcAft>
                <a:spcPts val="600"/>
              </a:spcAft>
              <a:buClr>
                <a:srgbClr val="C60C30"/>
              </a:buClr>
              <a:buFont typeface="Courier New"/>
              <a:buChar char="o"/>
            </a:pPr>
            <a:r>
              <a:rPr lang="en-US" sz="1800" dirty="0" smtClean="0"/>
              <a:t>Enterprise application experience especially in </a:t>
            </a:r>
            <a:r>
              <a:rPr lang="en-US" sz="1800" b="1" dirty="0"/>
              <a:t>Banking application dependency checking, Application Resilience Planning</a:t>
            </a:r>
            <a:r>
              <a:rPr lang="en-US" sz="1800" dirty="0"/>
              <a:t>; managed development team for .NET/Java/Oracle technologies or related </a:t>
            </a:r>
            <a:r>
              <a:rPr lang="en-US" sz="1800" dirty="0" smtClean="0"/>
              <a:t>technologies</a:t>
            </a:r>
          </a:p>
          <a:p>
            <a:pPr marL="766949" lvl="1" indent="-285750" algn="just">
              <a:spcBef>
                <a:spcPts val="600"/>
              </a:spcBef>
              <a:spcAft>
                <a:spcPts val="600"/>
              </a:spcAft>
              <a:buClr>
                <a:srgbClr val="C60C30"/>
              </a:buClr>
              <a:buFont typeface="Courier New"/>
              <a:buChar char="o"/>
            </a:pPr>
            <a:r>
              <a:rPr lang="en-US" sz="1800" dirty="0" smtClean="0"/>
              <a:t>Conducted </a:t>
            </a:r>
            <a:r>
              <a:rPr lang="en-US" sz="1800" b="1" dirty="0"/>
              <a:t>application security and risk assessment</a:t>
            </a:r>
            <a:r>
              <a:rPr lang="en-US" sz="1800" dirty="0"/>
              <a:t>. Recommended solutions, like application firewall, reverse proxy, data encryption, data manipulation and access </a:t>
            </a:r>
            <a:r>
              <a:rPr lang="en-US" sz="1800" dirty="0" smtClean="0"/>
              <a:t>separation </a:t>
            </a:r>
            <a:r>
              <a:rPr lang="en-US" sz="1800" dirty="0"/>
              <a:t>to </a:t>
            </a:r>
            <a:r>
              <a:rPr lang="en-US" sz="1800" dirty="0" smtClean="0"/>
              <a:t>eliminate DOS</a:t>
            </a:r>
            <a:r>
              <a:rPr lang="en-US" sz="1800" dirty="0"/>
              <a:t>, Log forging, SQL </a:t>
            </a:r>
            <a:r>
              <a:rPr lang="en-US" sz="1800" dirty="0" smtClean="0"/>
              <a:t>injection</a:t>
            </a:r>
            <a:r>
              <a:rPr lang="en-US" sz="1800" dirty="0"/>
              <a:t> </a:t>
            </a:r>
            <a:r>
              <a:rPr lang="en-US" sz="1800" dirty="0" smtClean="0"/>
              <a:t>threats</a:t>
            </a:r>
          </a:p>
          <a:p>
            <a:pPr marL="766949" lvl="1" indent="-285750" algn="just">
              <a:spcBef>
                <a:spcPts val="600"/>
              </a:spcBef>
              <a:spcAft>
                <a:spcPts val="600"/>
              </a:spcAft>
              <a:buClr>
                <a:srgbClr val="C60C30"/>
              </a:buClr>
              <a:buFont typeface="Courier New"/>
              <a:buChar char="o"/>
            </a:pPr>
            <a:r>
              <a:rPr lang="en-US" sz="1800" dirty="0"/>
              <a:t>Re-engineered client’s IT architecture from systems in silo into systems over an </a:t>
            </a:r>
            <a:r>
              <a:rPr lang="en-US" sz="1800" b="1" dirty="0"/>
              <a:t>enterprise application backbone </a:t>
            </a:r>
            <a:r>
              <a:rPr lang="en-US" sz="1800" dirty="0"/>
              <a:t>with web services and message queue over services bus consolidated into services </a:t>
            </a:r>
            <a:r>
              <a:rPr lang="en-US" sz="1800" dirty="0" smtClean="0"/>
              <a:t>components</a:t>
            </a:r>
            <a:endParaRPr lang="en-US" sz="1800" dirty="0"/>
          </a:p>
        </p:txBody>
      </p:sp>
      <p:sp>
        <p:nvSpPr>
          <p:cNvPr id="5" name="TextBox 4"/>
          <p:cNvSpPr txBox="1"/>
          <p:nvPr/>
        </p:nvSpPr>
        <p:spPr>
          <a:xfrm>
            <a:off x="5043179" y="6351810"/>
            <a:ext cx="3095719" cy="276999"/>
          </a:xfrm>
          <a:prstGeom prst="rect">
            <a:avLst/>
          </a:prstGeom>
          <a:noFill/>
        </p:spPr>
        <p:txBody>
          <a:bodyPr wrap="none" rtlCol="0">
            <a:spAutoFit/>
          </a:bodyPr>
          <a:lstStyle/>
          <a:p>
            <a:r>
              <a:rPr lang="en-US" sz="1200" dirty="0" smtClean="0"/>
              <a:t>Please refer to Appendix for Consultant profile</a:t>
            </a:r>
            <a:endParaRPr lang="en-US" sz="1200" dirty="0"/>
          </a:p>
        </p:txBody>
      </p:sp>
    </p:spTree>
    <p:extLst>
      <p:ext uri="{BB962C8B-B14F-4D97-AF65-F5344CB8AC3E}">
        <p14:creationId xmlns:p14="http://schemas.microsoft.com/office/powerpoint/2010/main" val="1842574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PROJECT ASSURANCE</a:t>
            </a:r>
          </a:p>
        </p:txBody>
      </p:sp>
      <p:sp>
        <p:nvSpPr>
          <p:cNvPr id="4" name="Rectangle 3"/>
          <p:cNvSpPr/>
          <p:nvPr/>
        </p:nvSpPr>
        <p:spPr>
          <a:xfrm>
            <a:off x="2411760" y="836712"/>
            <a:ext cx="6120680" cy="4524316"/>
          </a:xfrm>
          <a:prstGeom prst="rect">
            <a:avLst/>
          </a:prstGeom>
        </p:spPr>
        <p:txBody>
          <a:bodyPr wrap="square">
            <a:spAutoFit/>
          </a:bodyPr>
          <a:lstStyle/>
          <a:p>
            <a:pPr algn="just"/>
            <a:r>
              <a:rPr lang="en-US" sz="1800" b="1" dirty="0" smtClean="0"/>
              <a:t>Mr</a:t>
            </a:r>
            <a:r>
              <a:rPr lang="en-US" sz="1800" b="1" dirty="0"/>
              <a:t>. Pasquale </a:t>
            </a:r>
            <a:r>
              <a:rPr lang="en-US" sz="1800" b="1" dirty="0" smtClean="0"/>
              <a:t>KWAN – Project Director</a:t>
            </a:r>
            <a:endParaRPr lang="en-US" sz="1800" b="1" dirty="0"/>
          </a:p>
          <a:p>
            <a:pPr algn="just"/>
            <a:endParaRPr lang="en-US" sz="1800" dirty="0" smtClean="0"/>
          </a:p>
          <a:p>
            <a:pPr algn="just"/>
            <a:r>
              <a:rPr lang="en-US" sz="1800" dirty="0" smtClean="0"/>
              <a:t>Previously </a:t>
            </a:r>
            <a:r>
              <a:rPr lang="en-US" sz="1800" dirty="0"/>
              <a:t>the Director of Information Management practice of RGP Hong Kong, Pasquale has over 20 years in Information Technology in several capacities, including Program and Project Management, PMO development, Enterprise Service Delivery. </a:t>
            </a:r>
            <a:endParaRPr lang="en-US" sz="1800" dirty="0" smtClean="0"/>
          </a:p>
          <a:p>
            <a:pPr algn="just"/>
            <a:endParaRPr lang="en-US" sz="1800" dirty="0"/>
          </a:p>
          <a:p>
            <a:pPr algn="just"/>
            <a:r>
              <a:rPr lang="en-US" sz="1800" dirty="0" smtClean="0"/>
              <a:t>Held </a:t>
            </a:r>
            <a:r>
              <a:rPr lang="en-US" sz="1800" dirty="0"/>
              <a:t>various Senior IT roles in large Multinationals, Pasquale had also spent two years in Europe, where he served as an independent IT/Management consultant for I.C.P.O. INTERPOL, the International Criminal Police Organization, headquartered in France.</a:t>
            </a:r>
          </a:p>
          <a:p>
            <a:pPr algn="just"/>
            <a:endParaRPr lang="en-US" sz="1800" dirty="0" smtClean="0"/>
          </a:p>
          <a:p>
            <a:pPr algn="just"/>
            <a:r>
              <a:rPr lang="en-US" sz="1800" dirty="0"/>
              <a:t>Pasquale holds a Bachelor of Computer </a:t>
            </a:r>
            <a:r>
              <a:rPr lang="en-US" sz="1800" dirty="0" smtClean="0"/>
              <a:t>Science degree </a:t>
            </a:r>
            <a:r>
              <a:rPr lang="en-US" sz="1800" dirty="0"/>
              <a:t>from University of Manitoba, Canada. He is a CISA</a:t>
            </a:r>
            <a:r>
              <a:rPr lang="en-US" sz="1800" dirty="0" smtClean="0"/>
              <a:t>, CRISC, </a:t>
            </a:r>
            <a:r>
              <a:rPr lang="en-US" sz="1800" dirty="0"/>
              <a:t>PRINCE2 Practitioner and certified for ITIL as well as Six Sigma</a:t>
            </a:r>
            <a:r>
              <a:rPr lang="en-US" sz="1800" dirty="0" smtClean="0"/>
              <a:t>.</a:t>
            </a:r>
            <a:endParaRPr lang="zh-HK" altLang="en-US" sz="1800" dirty="0"/>
          </a:p>
        </p:txBody>
      </p:sp>
      <p:pic>
        <p:nvPicPr>
          <p:cNvPr id="5" name="Picture 4" descr="螢幕快照 2015-06-07 上午12.56.5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980728"/>
            <a:ext cx="1397000" cy="1739900"/>
          </a:xfrm>
          <a:prstGeom prst="rect">
            <a:avLst/>
          </a:prstGeom>
        </p:spPr>
      </p:pic>
    </p:spTree>
    <p:extLst>
      <p:ext uri="{BB962C8B-B14F-4D97-AF65-F5344CB8AC3E}">
        <p14:creationId xmlns:p14="http://schemas.microsoft.com/office/powerpoint/2010/main" val="304733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1114986" y="4235155"/>
            <a:ext cx="6711880" cy="1569660"/>
          </a:xfrm>
          <a:prstGeom prst="rect">
            <a:avLst/>
          </a:prstGeom>
        </p:spPr>
        <p:txBody>
          <a:bodyPr wrap="square">
            <a:spAutoFit/>
          </a:bodyPr>
          <a:lstStyle/>
          <a:p>
            <a:pPr marL="285750" indent="-285750">
              <a:buClr>
                <a:srgbClr val="C00000"/>
              </a:buClr>
              <a:buFont typeface="Arial"/>
              <a:buChar char="•"/>
            </a:pPr>
            <a:r>
              <a:rPr lang="en-US" sz="1600" dirty="0" smtClean="0"/>
              <a:t>Propose to complete project in </a:t>
            </a:r>
            <a:r>
              <a:rPr lang="en-US" sz="1600" dirty="0"/>
              <a:t>16 </a:t>
            </a:r>
            <a:r>
              <a:rPr lang="en-US" sz="1600" dirty="0" smtClean="0"/>
              <a:t>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624 Hours	(8 hours/day basis)</a:t>
            </a:r>
          </a:p>
          <a:p>
            <a:pPr marL="766949" lvl="1" indent="-285750">
              <a:buClr>
                <a:srgbClr val="C00000"/>
              </a:buClr>
              <a:buFont typeface="Courier New"/>
              <a:buChar char="o"/>
            </a:pPr>
            <a:r>
              <a:rPr lang="en-US" sz="1600" b="1" dirty="0" smtClean="0"/>
              <a:t>BCP Business Specialist </a:t>
            </a:r>
            <a:r>
              <a:rPr lang="en-US" sz="1600" dirty="0" smtClean="0"/>
              <a:t>		624 Hours	(</a:t>
            </a:r>
            <a:r>
              <a:rPr lang="en-US" sz="1600" dirty="0"/>
              <a:t>8 </a:t>
            </a:r>
            <a:r>
              <a:rPr lang="en-US" sz="1600" dirty="0" smtClean="0"/>
              <a:t>hours</a:t>
            </a:r>
            <a:r>
              <a:rPr lang="en-US" sz="1600" dirty="0"/>
              <a:t>/day basis</a:t>
            </a:r>
            <a:r>
              <a:rPr lang="en-US" sz="1600" dirty="0" smtClean="0"/>
              <a:t>)</a:t>
            </a:r>
          </a:p>
          <a:p>
            <a:pPr marL="766949" lvl="1" indent="-285750">
              <a:buClr>
                <a:srgbClr val="C00000"/>
              </a:buClr>
              <a:buFont typeface="Courier New"/>
              <a:buChar char="o"/>
            </a:pPr>
            <a:r>
              <a:rPr lang="en-US" sz="1600" b="1" dirty="0" smtClean="0"/>
              <a:t>Technical Architect </a:t>
            </a:r>
            <a:r>
              <a:rPr lang="en-US" sz="1600" dirty="0" smtClean="0"/>
              <a:t>		624 Hours	(</a:t>
            </a:r>
            <a:r>
              <a:rPr lang="en-US" sz="1600" dirty="0"/>
              <a:t>8 </a:t>
            </a:r>
            <a:r>
              <a:rPr lang="en-US" sz="1600" dirty="0" smtClean="0"/>
              <a:t>hours</a:t>
            </a:r>
            <a:r>
              <a:rPr lang="en-US" sz="1600" dirty="0"/>
              <a:t>/day basis</a:t>
            </a:r>
            <a:r>
              <a:rPr lang="en-US" sz="1600" dirty="0" smtClean="0"/>
              <a:t>)</a:t>
            </a:r>
          </a:p>
          <a:p>
            <a:pPr marL="766949" lvl="1" indent="-285750">
              <a:buClr>
                <a:srgbClr val="C00000"/>
              </a:buClr>
              <a:buFont typeface="Courier New"/>
              <a:buChar char="o"/>
            </a:pPr>
            <a:r>
              <a:rPr lang="en-US" sz="1600" b="1" dirty="0" smtClean="0"/>
              <a:t>Project Director </a:t>
            </a:r>
            <a:r>
              <a:rPr lang="en-US" sz="1600" dirty="0" smtClean="0"/>
              <a:t>		64 Hours	(4 hours/week)</a:t>
            </a:r>
          </a:p>
        </p:txBody>
      </p:sp>
      <p:sp>
        <p:nvSpPr>
          <p:cNvPr id="8" name="Rectangle 7"/>
          <p:cNvSpPr/>
          <p:nvPr/>
        </p:nvSpPr>
        <p:spPr>
          <a:xfrm>
            <a:off x="188014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wk3</a:t>
            </a:r>
            <a:endParaRPr lang="en-US" sz="800" dirty="0">
              <a:solidFill>
                <a:schemeClr val="tx1"/>
              </a:solidFill>
            </a:endParaRPr>
          </a:p>
        </p:txBody>
      </p:sp>
      <p:sp>
        <p:nvSpPr>
          <p:cNvPr id="9" name="Rectangle 8"/>
          <p:cNvSpPr/>
          <p:nvPr/>
        </p:nvSpPr>
        <p:spPr>
          <a:xfrm>
            <a:off x="227130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wk4</a:t>
            </a:r>
            <a:endParaRPr lang="en-US" sz="800" dirty="0">
              <a:solidFill>
                <a:schemeClr val="tx1"/>
              </a:solidFill>
            </a:endParaRPr>
          </a:p>
        </p:txBody>
      </p:sp>
      <p:sp>
        <p:nvSpPr>
          <p:cNvPr id="10" name="Rectangle 9"/>
          <p:cNvSpPr/>
          <p:nvPr/>
        </p:nvSpPr>
        <p:spPr>
          <a:xfrm>
            <a:off x="266246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wk5</a:t>
            </a:r>
            <a:endParaRPr lang="en-US" sz="800" dirty="0">
              <a:solidFill>
                <a:schemeClr val="tx1"/>
              </a:solidFill>
            </a:endParaRPr>
          </a:p>
        </p:txBody>
      </p:sp>
      <p:sp>
        <p:nvSpPr>
          <p:cNvPr id="11" name="Rectangle 10"/>
          <p:cNvSpPr/>
          <p:nvPr/>
        </p:nvSpPr>
        <p:spPr>
          <a:xfrm>
            <a:off x="305362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wk1</a:t>
            </a:r>
            <a:endParaRPr lang="en-US" sz="800" dirty="0">
              <a:solidFill>
                <a:schemeClr val="tx1"/>
              </a:solidFill>
            </a:endParaRPr>
          </a:p>
        </p:txBody>
      </p:sp>
      <p:sp>
        <p:nvSpPr>
          <p:cNvPr id="12" name="Rectangle 11"/>
          <p:cNvSpPr/>
          <p:nvPr/>
        </p:nvSpPr>
        <p:spPr>
          <a:xfrm>
            <a:off x="344478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wk2</a:t>
            </a:r>
            <a:endParaRPr lang="en-US" sz="800" dirty="0">
              <a:solidFill>
                <a:schemeClr val="tx1"/>
              </a:solidFill>
            </a:endParaRPr>
          </a:p>
        </p:txBody>
      </p:sp>
      <p:sp>
        <p:nvSpPr>
          <p:cNvPr id="13" name="Rectangle 12"/>
          <p:cNvSpPr/>
          <p:nvPr/>
        </p:nvSpPr>
        <p:spPr>
          <a:xfrm>
            <a:off x="383594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wk3</a:t>
            </a:r>
            <a:endParaRPr lang="en-US" sz="800" dirty="0">
              <a:solidFill>
                <a:schemeClr val="tx1"/>
              </a:solidFill>
            </a:endParaRPr>
          </a:p>
        </p:txBody>
      </p:sp>
      <p:sp>
        <p:nvSpPr>
          <p:cNvPr id="14" name="Rectangle 13"/>
          <p:cNvSpPr/>
          <p:nvPr/>
        </p:nvSpPr>
        <p:spPr>
          <a:xfrm>
            <a:off x="422710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wk4</a:t>
            </a:r>
            <a:endParaRPr lang="en-US" sz="800" dirty="0">
              <a:solidFill>
                <a:schemeClr val="tx1"/>
              </a:solidFill>
            </a:endParaRPr>
          </a:p>
        </p:txBody>
      </p:sp>
      <p:sp>
        <p:nvSpPr>
          <p:cNvPr id="15" name="Rectangle 14"/>
          <p:cNvSpPr/>
          <p:nvPr/>
        </p:nvSpPr>
        <p:spPr>
          <a:xfrm>
            <a:off x="461826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wk1</a:t>
            </a:r>
            <a:endParaRPr lang="en-US" sz="800" dirty="0">
              <a:solidFill>
                <a:schemeClr val="tx1"/>
              </a:solidFill>
            </a:endParaRPr>
          </a:p>
        </p:txBody>
      </p:sp>
      <p:sp>
        <p:nvSpPr>
          <p:cNvPr id="16" name="Rectangle 15"/>
          <p:cNvSpPr/>
          <p:nvPr/>
        </p:nvSpPr>
        <p:spPr>
          <a:xfrm>
            <a:off x="500942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wk2</a:t>
            </a:r>
            <a:endParaRPr lang="en-US" sz="800" dirty="0">
              <a:solidFill>
                <a:schemeClr val="tx1"/>
              </a:solidFill>
            </a:endParaRPr>
          </a:p>
        </p:txBody>
      </p:sp>
      <p:sp>
        <p:nvSpPr>
          <p:cNvPr id="17" name="Rectangle 16"/>
          <p:cNvSpPr/>
          <p:nvPr/>
        </p:nvSpPr>
        <p:spPr>
          <a:xfrm>
            <a:off x="540058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wk3</a:t>
            </a:r>
            <a:endParaRPr lang="en-US" sz="800" dirty="0">
              <a:solidFill>
                <a:schemeClr val="tx1"/>
              </a:solidFill>
            </a:endParaRPr>
          </a:p>
        </p:txBody>
      </p:sp>
      <p:sp>
        <p:nvSpPr>
          <p:cNvPr id="18" name="Rectangle 17"/>
          <p:cNvSpPr/>
          <p:nvPr/>
        </p:nvSpPr>
        <p:spPr>
          <a:xfrm>
            <a:off x="579174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wk4</a:t>
            </a:r>
            <a:endParaRPr lang="en-US" sz="800" dirty="0">
              <a:solidFill>
                <a:schemeClr val="tx1"/>
              </a:solidFill>
            </a:endParaRPr>
          </a:p>
        </p:txBody>
      </p:sp>
      <p:sp>
        <p:nvSpPr>
          <p:cNvPr id="19" name="Rectangle 18"/>
          <p:cNvSpPr/>
          <p:nvPr/>
        </p:nvSpPr>
        <p:spPr>
          <a:xfrm>
            <a:off x="618290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wk5</a:t>
            </a:r>
            <a:endParaRPr lang="en-US" sz="800" dirty="0">
              <a:solidFill>
                <a:schemeClr val="tx1"/>
              </a:solidFill>
            </a:endParaRPr>
          </a:p>
        </p:txBody>
      </p:sp>
      <p:sp>
        <p:nvSpPr>
          <p:cNvPr id="20" name="Rectangle 19"/>
          <p:cNvSpPr/>
          <p:nvPr/>
        </p:nvSpPr>
        <p:spPr>
          <a:xfrm>
            <a:off x="657406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wk1</a:t>
            </a:r>
            <a:endParaRPr lang="en-US" sz="800" dirty="0">
              <a:solidFill>
                <a:schemeClr val="tx1"/>
              </a:solidFill>
            </a:endParaRPr>
          </a:p>
        </p:txBody>
      </p:sp>
      <p:sp>
        <p:nvSpPr>
          <p:cNvPr id="21" name="Rectangle 20"/>
          <p:cNvSpPr/>
          <p:nvPr/>
        </p:nvSpPr>
        <p:spPr>
          <a:xfrm>
            <a:off x="696522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wk2</a:t>
            </a:r>
            <a:endParaRPr lang="en-US" sz="800" dirty="0">
              <a:solidFill>
                <a:schemeClr val="tx1"/>
              </a:solidFill>
            </a:endParaRPr>
          </a:p>
        </p:txBody>
      </p:sp>
      <p:sp>
        <p:nvSpPr>
          <p:cNvPr id="22" name="Rectangle 21"/>
          <p:cNvSpPr/>
          <p:nvPr/>
        </p:nvSpPr>
        <p:spPr>
          <a:xfrm>
            <a:off x="735638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wk3</a:t>
            </a:r>
            <a:endParaRPr lang="en-US" sz="800" dirty="0">
              <a:solidFill>
                <a:schemeClr val="tx1"/>
              </a:solidFill>
            </a:endParaRPr>
          </a:p>
        </p:txBody>
      </p:sp>
      <p:sp>
        <p:nvSpPr>
          <p:cNvPr id="23" name="Rectangle 22"/>
          <p:cNvSpPr/>
          <p:nvPr/>
        </p:nvSpPr>
        <p:spPr>
          <a:xfrm>
            <a:off x="7737386" y="972512"/>
            <a:ext cx="381000" cy="2667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wk4</a:t>
            </a:r>
            <a:endParaRPr lang="en-US" sz="800" dirty="0">
              <a:solidFill>
                <a:schemeClr val="tx1"/>
              </a:solidFill>
            </a:endParaRPr>
          </a:p>
        </p:txBody>
      </p:sp>
      <p:cxnSp>
        <p:nvCxnSpPr>
          <p:cNvPr id="30" name="Straight Connector 29"/>
          <p:cNvCxnSpPr/>
          <p:nvPr/>
        </p:nvCxnSpPr>
        <p:spPr>
          <a:xfrm>
            <a:off x="1095286" y="540712"/>
            <a:ext cx="7023100" cy="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095286" y="4196080"/>
            <a:ext cx="7023100" cy="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020365" y="578812"/>
            <a:ext cx="1039467" cy="369332"/>
          </a:xfrm>
          <a:prstGeom prst="rect">
            <a:avLst/>
          </a:prstGeom>
          <a:noFill/>
        </p:spPr>
        <p:txBody>
          <a:bodyPr wrap="none" rtlCol="0">
            <a:spAutoFit/>
          </a:bodyPr>
          <a:lstStyle/>
          <a:p>
            <a:r>
              <a:rPr lang="en-US" dirty="0" smtClean="0"/>
              <a:t>Jun-2015</a:t>
            </a:r>
            <a:endParaRPr lang="en-US" dirty="0"/>
          </a:p>
        </p:txBody>
      </p:sp>
      <p:sp>
        <p:nvSpPr>
          <p:cNvPr id="38" name="TextBox 37"/>
          <p:cNvSpPr txBox="1"/>
          <p:nvPr/>
        </p:nvSpPr>
        <p:spPr>
          <a:xfrm>
            <a:off x="3316212" y="578812"/>
            <a:ext cx="971164" cy="369332"/>
          </a:xfrm>
          <a:prstGeom prst="rect">
            <a:avLst/>
          </a:prstGeom>
          <a:noFill/>
        </p:spPr>
        <p:txBody>
          <a:bodyPr wrap="none" rtlCol="0">
            <a:spAutoFit/>
          </a:bodyPr>
          <a:lstStyle/>
          <a:p>
            <a:r>
              <a:rPr lang="en-US" dirty="0" smtClean="0"/>
              <a:t>Jul-2015</a:t>
            </a:r>
            <a:endParaRPr lang="en-US" dirty="0"/>
          </a:p>
        </p:txBody>
      </p:sp>
      <p:sp>
        <p:nvSpPr>
          <p:cNvPr id="39" name="TextBox 38"/>
          <p:cNvSpPr txBox="1"/>
          <p:nvPr/>
        </p:nvSpPr>
        <p:spPr>
          <a:xfrm>
            <a:off x="5133279" y="578812"/>
            <a:ext cx="1086806" cy="369332"/>
          </a:xfrm>
          <a:prstGeom prst="rect">
            <a:avLst/>
          </a:prstGeom>
          <a:noFill/>
        </p:spPr>
        <p:txBody>
          <a:bodyPr wrap="none" rtlCol="0">
            <a:spAutoFit/>
          </a:bodyPr>
          <a:lstStyle/>
          <a:p>
            <a:r>
              <a:rPr lang="en-US" dirty="0" smtClean="0"/>
              <a:t>Aug-2015</a:t>
            </a:r>
            <a:endParaRPr lang="en-US" dirty="0"/>
          </a:p>
        </p:txBody>
      </p:sp>
      <p:sp>
        <p:nvSpPr>
          <p:cNvPr id="40" name="TextBox 39"/>
          <p:cNvSpPr txBox="1"/>
          <p:nvPr/>
        </p:nvSpPr>
        <p:spPr>
          <a:xfrm>
            <a:off x="6826492" y="578812"/>
            <a:ext cx="1065504" cy="369332"/>
          </a:xfrm>
          <a:prstGeom prst="rect">
            <a:avLst/>
          </a:prstGeom>
          <a:noFill/>
        </p:spPr>
        <p:txBody>
          <a:bodyPr wrap="none" rtlCol="0">
            <a:spAutoFit/>
          </a:bodyPr>
          <a:lstStyle/>
          <a:p>
            <a:r>
              <a:rPr lang="en-US" dirty="0" smtClean="0"/>
              <a:t>Sep-2015</a:t>
            </a:r>
            <a:endParaRPr lang="en-US" dirty="0"/>
          </a:p>
        </p:txBody>
      </p:sp>
      <p:grpSp>
        <p:nvGrpSpPr>
          <p:cNvPr id="54" name="Group 53"/>
          <p:cNvGrpSpPr/>
          <p:nvPr/>
        </p:nvGrpSpPr>
        <p:grpSpPr>
          <a:xfrm>
            <a:off x="1169261" y="1368472"/>
            <a:ext cx="1441420" cy="444500"/>
            <a:chOff x="1169261" y="1531312"/>
            <a:chExt cx="1441420" cy="444500"/>
          </a:xfrm>
        </p:grpSpPr>
        <p:sp>
          <p:nvSpPr>
            <p:cNvPr id="31" name="Pentagon 30"/>
            <p:cNvSpPr/>
            <p:nvPr/>
          </p:nvSpPr>
          <p:spPr>
            <a:xfrm>
              <a:off x="1877412" y="1531312"/>
              <a:ext cx="390332" cy="444500"/>
            </a:xfrm>
            <a:prstGeom prst="homePlat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EEECE1"/>
                </a:solidFill>
              </a:endParaRPr>
            </a:p>
          </p:txBody>
        </p:sp>
        <p:sp>
          <p:nvSpPr>
            <p:cNvPr id="41" name="TextBox 40"/>
            <p:cNvSpPr txBox="1"/>
            <p:nvPr/>
          </p:nvSpPr>
          <p:spPr>
            <a:xfrm>
              <a:off x="1169261" y="1589635"/>
              <a:ext cx="1441420" cy="338554"/>
            </a:xfrm>
            <a:prstGeom prst="rect">
              <a:avLst/>
            </a:prstGeom>
            <a:noFill/>
          </p:spPr>
          <p:txBody>
            <a:bodyPr wrap="none" rtlCol="0">
              <a:spAutoFit/>
            </a:bodyPr>
            <a:lstStyle/>
            <a:p>
              <a:r>
                <a:rPr lang="en-US" sz="1600" dirty="0" smtClean="0"/>
                <a:t>Project kick-off</a:t>
              </a:r>
              <a:endParaRPr lang="en-US" sz="1600" dirty="0"/>
            </a:p>
          </p:txBody>
        </p:sp>
      </p:grpSp>
      <p:grpSp>
        <p:nvGrpSpPr>
          <p:cNvPr id="53" name="Group 52"/>
          <p:cNvGrpSpPr/>
          <p:nvPr/>
        </p:nvGrpSpPr>
        <p:grpSpPr>
          <a:xfrm>
            <a:off x="1835696" y="1928226"/>
            <a:ext cx="2736304" cy="444500"/>
            <a:chOff x="1835696" y="2156202"/>
            <a:chExt cx="2736304" cy="444500"/>
          </a:xfrm>
        </p:grpSpPr>
        <p:sp>
          <p:nvSpPr>
            <p:cNvPr id="32" name="Pentagon 31"/>
            <p:cNvSpPr/>
            <p:nvPr/>
          </p:nvSpPr>
          <p:spPr>
            <a:xfrm>
              <a:off x="1877412" y="2156202"/>
              <a:ext cx="2694588" cy="444500"/>
            </a:xfrm>
            <a:prstGeom prst="homePlat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EEECE1"/>
                </a:solidFill>
              </a:endParaRPr>
            </a:p>
          </p:txBody>
        </p:sp>
        <p:sp>
          <p:nvSpPr>
            <p:cNvPr id="42" name="TextBox 41"/>
            <p:cNvSpPr txBox="1"/>
            <p:nvPr/>
          </p:nvSpPr>
          <p:spPr>
            <a:xfrm>
              <a:off x="1835696" y="2218608"/>
              <a:ext cx="2302032" cy="338554"/>
            </a:xfrm>
            <a:prstGeom prst="rect">
              <a:avLst/>
            </a:prstGeom>
            <a:noFill/>
          </p:spPr>
          <p:txBody>
            <a:bodyPr wrap="none" rtlCol="0">
              <a:spAutoFit/>
            </a:bodyPr>
            <a:lstStyle/>
            <a:p>
              <a:r>
                <a:rPr lang="en-US" sz="1600" dirty="0" smtClean="0"/>
                <a:t>Business Process Analysis</a:t>
              </a:r>
              <a:endParaRPr lang="en-US" sz="1600" dirty="0"/>
            </a:p>
          </p:txBody>
        </p:sp>
      </p:grpSp>
      <p:grpSp>
        <p:nvGrpSpPr>
          <p:cNvPr id="52" name="Group 51"/>
          <p:cNvGrpSpPr/>
          <p:nvPr/>
        </p:nvGrpSpPr>
        <p:grpSpPr>
          <a:xfrm>
            <a:off x="1835696" y="2488309"/>
            <a:ext cx="2853690" cy="444500"/>
            <a:chOff x="1835696" y="2770565"/>
            <a:chExt cx="2853690" cy="444500"/>
          </a:xfrm>
        </p:grpSpPr>
        <p:sp>
          <p:nvSpPr>
            <p:cNvPr id="33" name="Pentagon 32"/>
            <p:cNvSpPr/>
            <p:nvPr/>
          </p:nvSpPr>
          <p:spPr>
            <a:xfrm>
              <a:off x="1877412" y="2770565"/>
              <a:ext cx="2694588" cy="444500"/>
            </a:xfrm>
            <a:prstGeom prst="homePlat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EEECE1"/>
                </a:solidFill>
              </a:endParaRPr>
            </a:p>
          </p:txBody>
        </p:sp>
        <p:sp>
          <p:nvSpPr>
            <p:cNvPr id="43" name="TextBox 42"/>
            <p:cNvSpPr txBox="1"/>
            <p:nvPr/>
          </p:nvSpPr>
          <p:spPr>
            <a:xfrm>
              <a:off x="1835696" y="2827240"/>
              <a:ext cx="2853690" cy="338554"/>
            </a:xfrm>
            <a:prstGeom prst="rect">
              <a:avLst/>
            </a:prstGeom>
            <a:noFill/>
          </p:spPr>
          <p:txBody>
            <a:bodyPr wrap="square" rtlCol="0">
              <a:spAutoFit/>
            </a:bodyPr>
            <a:lstStyle/>
            <a:p>
              <a:r>
                <a:rPr lang="en-US" sz="1600" dirty="0" smtClean="0"/>
                <a:t>Technical Dependency Analysis</a:t>
              </a:r>
              <a:endParaRPr lang="en-US" sz="1600" dirty="0"/>
            </a:p>
          </p:txBody>
        </p:sp>
      </p:grpSp>
      <p:grpSp>
        <p:nvGrpSpPr>
          <p:cNvPr id="51" name="Group 50"/>
          <p:cNvGrpSpPr/>
          <p:nvPr/>
        </p:nvGrpSpPr>
        <p:grpSpPr>
          <a:xfrm>
            <a:off x="4620806" y="3059577"/>
            <a:ext cx="2726690" cy="444500"/>
            <a:chOff x="4620806" y="3374401"/>
            <a:chExt cx="2726690" cy="444500"/>
          </a:xfrm>
        </p:grpSpPr>
        <p:sp>
          <p:nvSpPr>
            <p:cNvPr id="34" name="Pentagon 33"/>
            <p:cNvSpPr/>
            <p:nvPr/>
          </p:nvSpPr>
          <p:spPr>
            <a:xfrm>
              <a:off x="4620806" y="3374401"/>
              <a:ext cx="2726690" cy="444500"/>
            </a:xfrm>
            <a:prstGeom prst="homePlat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EEECE1"/>
                </a:solidFill>
              </a:endParaRPr>
            </a:p>
          </p:txBody>
        </p:sp>
        <p:sp>
          <p:nvSpPr>
            <p:cNvPr id="44" name="TextBox 43"/>
            <p:cNvSpPr txBox="1"/>
            <p:nvPr/>
          </p:nvSpPr>
          <p:spPr>
            <a:xfrm>
              <a:off x="5004048" y="3431888"/>
              <a:ext cx="1306830" cy="338554"/>
            </a:xfrm>
            <a:prstGeom prst="rect">
              <a:avLst/>
            </a:prstGeom>
            <a:noFill/>
          </p:spPr>
          <p:txBody>
            <a:bodyPr wrap="square" rtlCol="0">
              <a:spAutoFit/>
            </a:bodyPr>
            <a:lstStyle/>
            <a:p>
              <a:r>
                <a:rPr lang="en-US" sz="1600" dirty="0" smtClean="0"/>
                <a:t>Gap Analysis</a:t>
              </a:r>
              <a:endParaRPr lang="en-US" sz="1600" dirty="0"/>
            </a:p>
          </p:txBody>
        </p:sp>
      </p:grpSp>
      <p:grpSp>
        <p:nvGrpSpPr>
          <p:cNvPr id="50" name="Group 49"/>
          <p:cNvGrpSpPr/>
          <p:nvPr/>
        </p:nvGrpSpPr>
        <p:grpSpPr>
          <a:xfrm>
            <a:off x="5680990" y="3619658"/>
            <a:ext cx="2491410" cy="444500"/>
            <a:chOff x="5680990" y="3988762"/>
            <a:chExt cx="2491410" cy="444500"/>
          </a:xfrm>
        </p:grpSpPr>
        <p:sp>
          <p:nvSpPr>
            <p:cNvPr id="35" name="Pentagon 34"/>
            <p:cNvSpPr/>
            <p:nvPr/>
          </p:nvSpPr>
          <p:spPr>
            <a:xfrm>
              <a:off x="6563906" y="3988762"/>
              <a:ext cx="1553210" cy="444500"/>
            </a:xfrm>
            <a:prstGeom prst="homePlat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EEECE1"/>
                </a:solidFill>
              </a:endParaRPr>
            </a:p>
          </p:txBody>
        </p:sp>
        <p:sp>
          <p:nvSpPr>
            <p:cNvPr id="45" name="TextBox 44"/>
            <p:cNvSpPr txBox="1"/>
            <p:nvPr/>
          </p:nvSpPr>
          <p:spPr>
            <a:xfrm>
              <a:off x="5680990" y="4051687"/>
              <a:ext cx="2491410" cy="338554"/>
            </a:xfrm>
            <a:prstGeom prst="rect">
              <a:avLst/>
            </a:prstGeom>
            <a:noFill/>
          </p:spPr>
          <p:txBody>
            <a:bodyPr wrap="square" rtlCol="0">
              <a:spAutoFit/>
            </a:bodyPr>
            <a:lstStyle/>
            <a:p>
              <a:r>
                <a:rPr lang="en-US" sz="1600" dirty="0" smtClean="0"/>
                <a:t>Implementation Roadmap</a:t>
              </a:r>
              <a:endParaRPr lang="en-US" sz="1600" dirty="0"/>
            </a:p>
          </p:txBody>
        </p:sp>
      </p:grpSp>
      <p:grpSp>
        <p:nvGrpSpPr>
          <p:cNvPr id="55" name="Group 54"/>
          <p:cNvGrpSpPr/>
          <p:nvPr/>
        </p:nvGrpSpPr>
        <p:grpSpPr>
          <a:xfrm>
            <a:off x="1877412" y="529857"/>
            <a:ext cx="6240974" cy="3666223"/>
            <a:chOff x="1877412" y="529857"/>
            <a:chExt cx="6240974" cy="4189155"/>
          </a:xfrm>
        </p:grpSpPr>
        <p:cxnSp>
          <p:nvCxnSpPr>
            <p:cNvPr id="25" name="Straight Connector 24"/>
            <p:cNvCxnSpPr/>
            <p:nvPr/>
          </p:nvCxnSpPr>
          <p:spPr>
            <a:xfrm>
              <a:off x="3043466" y="540712"/>
              <a:ext cx="0" cy="4178300"/>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606836" y="540712"/>
              <a:ext cx="0" cy="4178300"/>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563906" y="540712"/>
              <a:ext cx="0" cy="4178300"/>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118386" y="540712"/>
              <a:ext cx="0" cy="4178300"/>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77412" y="529857"/>
              <a:ext cx="0" cy="4178300"/>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47" name="Straight Connector 46"/>
          <p:cNvCxnSpPr/>
          <p:nvPr/>
        </p:nvCxnSpPr>
        <p:spPr>
          <a:xfrm>
            <a:off x="1115616" y="1260792"/>
            <a:ext cx="7023100" cy="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5755423"/>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Disaster </a:t>
            </a:r>
            <a:r>
              <a:rPr lang="en-US" sz="2000" b="1" dirty="0">
                <a:solidFill>
                  <a:srgbClr val="C60C30"/>
                </a:solidFill>
              </a:rPr>
              <a:t>Recovery and Business Continuity Experience.</a:t>
            </a:r>
            <a:r>
              <a:rPr lang="en-US" sz="2000" dirty="0">
                <a:solidFill>
                  <a:srgbClr val="C60C30"/>
                </a:solidFill>
              </a:rPr>
              <a:t> </a:t>
            </a:r>
            <a:r>
              <a:rPr lang="en-US" sz="1600" dirty="0" smtClean="0"/>
              <a:t>RGP </a:t>
            </a:r>
            <a:r>
              <a:rPr lang="en-US" sz="1600" dirty="0"/>
              <a:t>has assisted a wide array of clients with disaster recovery roadmap development, including the development, assessment, and optimization of business continuity plans (“BCPs”) and review of recovery capabilities of key applications and required business functions and processes. </a:t>
            </a:r>
          </a:p>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BOCI 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BOCI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a:t>
            </a:r>
            <a:r>
              <a:rPr lang="en-US" sz="1600" dirty="0"/>
              <a:t>BOCI 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a:ln w="9525" cap="flat" cmpd="sng" algn="ctr">
                    <a:solidFill>
                      <a:srgbClr val="000000"/>
                    </a:solidFill>
                    <a:prstDash val="solid"/>
                    <a:round/>
                  </a:ln>
                  <a:solidFill>
                    <a:srgbClr val="000000"/>
                  </a:solidFill>
                  <a:effectLst/>
                  <a:ea typeface="PMingLiU"/>
                  <a:cs typeface="Times New Roman"/>
                </a:rPr>
                <a:t>BOCI</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BOCI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BOCI, 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Consultant Profiles</a:t>
            </a:r>
            <a:endParaRPr lang="en-US" dirty="0"/>
          </a:p>
        </p:txBody>
      </p:sp>
    </p:spTree>
    <p:extLst>
      <p:ext uri="{BB962C8B-B14F-4D97-AF65-F5344CB8AC3E}">
        <p14:creationId xmlns:p14="http://schemas.microsoft.com/office/powerpoint/2010/main" val="10974387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8" y="116632"/>
            <a:ext cx="8733014" cy="332656"/>
          </a:xfrm>
        </p:spPr>
        <p:txBody>
          <a:bodyPr/>
          <a:lstStyle/>
          <a:p>
            <a:pPr algn="l"/>
            <a:r>
              <a:rPr lang="en-US" sz="1800" b="1" dirty="0" smtClean="0">
                <a:solidFill>
                  <a:srgbClr val="6F665D"/>
                </a:solidFill>
              </a:rPr>
              <a:t>Project Manager / Lead Consultant – </a:t>
            </a:r>
            <a:r>
              <a:rPr lang="en-US" sz="1800" b="1" dirty="0" smtClean="0">
                <a:solidFill>
                  <a:srgbClr val="C00000"/>
                </a:solidFill>
              </a:rPr>
              <a:t>Pak Lam LUK</a:t>
            </a:r>
            <a:endParaRPr lang="en-US" sz="1800" b="1" dirty="0">
              <a:solidFill>
                <a:srgbClr val="C00000"/>
              </a:solidFill>
            </a:endParaRPr>
          </a:p>
        </p:txBody>
      </p:sp>
      <p:pic>
        <p:nvPicPr>
          <p:cNvPr id="117764" name="Picture 23" descr="Masthead"/>
          <p:cNvPicPr>
            <a:picLocks noChangeAspect="1" noChangeArrowheads="1"/>
          </p:cNvPicPr>
          <p:nvPr/>
        </p:nvPicPr>
        <p:blipFill>
          <a:blip r:embed="rId3" cstate="print">
            <a:extLst>
              <a:ext uri="{28A0092B-C50C-407E-A947-70E740481C1C}">
                <a14:useLocalDpi xmlns:a14="http://schemas.microsoft.com/office/drawing/2010/main" val="0"/>
              </a:ext>
            </a:extLst>
          </a:blip>
          <a:srcRect r="71428"/>
          <a:stretch>
            <a:fillRect/>
          </a:stretch>
        </p:blipFill>
        <p:spPr bwMode="auto">
          <a:xfrm>
            <a:off x="0" y="570528"/>
            <a:ext cx="2122714" cy="628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122714" y="575810"/>
            <a:ext cx="6864048" cy="4293350"/>
          </a:xfrm>
          <a:prstGeom prst="rect">
            <a:avLst/>
          </a:prstGeom>
        </p:spPr>
        <p:txBody>
          <a:bodyPr lIns="91308" tIns="45654" rIns="91308" bIns="45654">
            <a:spAutoFit/>
          </a:bodyPr>
          <a:lstStyle/>
          <a:p>
            <a:pPr defTabSz="913178">
              <a:tabLst>
                <a:tab pos="1255508" algn="l"/>
              </a:tabLst>
              <a:defRPr/>
            </a:pPr>
            <a:r>
              <a:rPr lang="en-CA" sz="1100" b="1" dirty="0"/>
              <a:t>Relevant Business Experience:	</a:t>
            </a:r>
            <a:endParaRPr lang="en-US" sz="1100" b="1" dirty="0" smtClean="0">
              <a:solidFill>
                <a:srgbClr val="000000"/>
              </a:solidFill>
              <a:ea typeface="MS Mincho"/>
            </a:endParaRPr>
          </a:p>
          <a:p>
            <a:pPr marL="171450" lvl="0" indent="-171450" algn="just">
              <a:buFont typeface="Arial" panose="020B0604020202020204" pitchFamily="34" charset="0"/>
              <a:buChar char="•"/>
            </a:pPr>
            <a:r>
              <a:rPr lang="en-US" sz="1050" dirty="0"/>
              <a:t>Participative IT professional; results focused, customer oriented and practical. Progressive leadership experiences have created a passion for service objectives via a combination of high quality IT services, cost effective operating model, renewed technology directions, and initiatives for continuous improvement. </a:t>
            </a:r>
          </a:p>
          <a:p>
            <a:pPr marL="171450" lvl="0" indent="-171450" algn="just">
              <a:buFont typeface="Arial" panose="020B0604020202020204" pitchFamily="34" charset="0"/>
              <a:buChar char="•"/>
            </a:pPr>
            <a:r>
              <a:rPr lang="en-US" sz="1050" dirty="0"/>
              <a:t>Led a cross functional and matrix team of internal resources and external vendors to implement the integration of IT Infrastructure aligned with the merge between Fortis Bank Nederland and ABN AMRO Bank in Hong Kong, with associated IT operation processes re-engineering, organizational change and business readiness to support the “working as one bank” initiative.</a:t>
            </a:r>
          </a:p>
          <a:p>
            <a:pPr marL="171450" lvl="0" indent="-171450" algn="just">
              <a:buFont typeface="Arial" panose="020B0604020202020204" pitchFamily="34" charset="0"/>
              <a:buChar char="•"/>
            </a:pPr>
            <a:r>
              <a:rPr lang="en-US" sz="1050" dirty="0"/>
              <a:t>Consolidated and provided all necessary information and materials to Head Office in the TRAP (Technology Risk Assessment Program) process which is under the governance of ABN AMRO Information Management Policy and is a mandatory process for certifying any new setup in ABN AMRO offices.</a:t>
            </a:r>
          </a:p>
          <a:p>
            <a:pPr marL="171450" lvl="0" indent="-171450" algn="just">
              <a:buFont typeface="Arial" panose="020B0604020202020204" pitchFamily="34" charset="0"/>
              <a:buChar char="•"/>
            </a:pPr>
            <a:r>
              <a:rPr lang="en-US" sz="1050" dirty="0"/>
              <a:t>Designed and implemented a new DR (disaster recovery) and WAR (work area recovery) sites for ABN AMRO Bank in 2010 to support a 60 people emergency workgroup, develop the failover procedures and manage drill tests at least twice a year. </a:t>
            </a:r>
          </a:p>
          <a:p>
            <a:pPr marL="171450" lvl="0" indent="-171450" algn="just">
              <a:buFont typeface="Arial" panose="020B0604020202020204" pitchFamily="34" charset="0"/>
              <a:buChar char="•"/>
            </a:pPr>
            <a:r>
              <a:rPr lang="en-US" sz="1050" dirty="0"/>
              <a:t>Coordinated and implemented the relocation of the DR (disaster recovery) and WAR (work area recovery) sites from Somerset House to Cavendish center in 2013. </a:t>
            </a:r>
          </a:p>
          <a:p>
            <a:pPr marL="171450" lvl="0" indent="-171450" algn="just">
              <a:buFont typeface="Arial" panose="020B0604020202020204" pitchFamily="34" charset="0"/>
              <a:buChar char="•"/>
            </a:pPr>
            <a:r>
              <a:rPr lang="en-US" sz="1050" dirty="0"/>
              <a:t>Conducted a BIA (Business Impact Analysis) for business units (Global Markets, Trade Finance, Private Banking) and back office functions (Operations, Finance, Risk, Compliance and HR) in order to formulate a master Business Continuity Plan.</a:t>
            </a:r>
          </a:p>
          <a:p>
            <a:pPr marL="171450" lvl="0" indent="-171450" algn="just">
              <a:buFont typeface="Arial" panose="020B0604020202020204" pitchFamily="34" charset="0"/>
              <a:buChar char="•"/>
            </a:pPr>
            <a:r>
              <a:rPr lang="en-US" sz="1050" dirty="0"/>
              <a:t>Conducted Annual Supervisory Control Self assessment on Technology Risk Management, Business Continuity Management and E-Banking, worked closely with Audit and Compliance to identify outstanding issues and initiated technology changes to close the gaps.</a:t>
            </a:r>
          </a:p>
          <a:p>
            <a:pPr marL="171450" lvl="0" indent="-171450" algn="just">
              <a:buFont typeface="Arial" panose="020B0604020202020204" pitchFamily="34" charset="0"/>
              <a:buChar char="•"/>
            </a:pPr>
            <a:r>
              <a:rPr lang="en-US" sz="1050" dirty="0"/>
              <a:t>Delivered and implemented a secure remote access solution to provide the capability of work from home and/or getting access to business information outside the office premises for process improvement and business continuity initiatives.</a:t>
            </a:r>
          </a:p>
          <a:p>
            <a:pPr marL="171450" lvl="0" indent="-171450" algn="just">
              <a:buFont typeface="Arial" panose="020B0604020202020204" pitchFamily="34" charset="0"/>
              <a:buChar char="•"/>
            </a:pPr>
            <a:r>
              <a:rPr lang="en-US" sz="1050" dirty="0"/>
              <a:t>Revamped the IT infrastructure for Fortis Bank Nederland (after being carved out from Fortis Group), led the IT procurement process and select the most cost effective solution for setting up the new environment for supporting 150 people in 3 business units (Global Markets, Trade Finance and Fund Services</a:t>
            </a:r>
            <a:r>
              <a:rPr lang="en-US" sz="1050" dirty="0" smtClean="0"/>
              <a:t>).</a:t>
            </a:r>
            <a:endParaRPr lang="en-US" sz="1050" dirty="0"/>
          </a:p>
        </p:txBody>
      </p:sp>
      <p:pic>
        <p:nvPicPr>
          <p:cNvPr id="7" name="Picture 6" descr="rgp-logo-4-c-legacy_LORES.jpg"/>
          <p:cNvPicPr/>
          <p:nvPr/>
        </p:nvPicPr>
        <p:blipFill>
          <a:blip r:embed="rId4"/>
          <a:stretch>
            <a:fillRect/>
          </a:stretch>
        </p:blipFill>
        <p:spPr>
          <a:xfrm>
            <a:off x="7740352" y="260648"/>
            <a:ext cx="1143000" cy="309880"/>
          </a:xfrm>
          <a:prstGeom prst="rect">
            <a:avLst/>
          </a:prstGeom>
        </p:spPr>
      </p:pic>
      <p:sp>
        <p:nvSpPr>
          <p:cNvPr id="8" name="Text Box 3"/>
          <p:cNvSpPr txBox="1">
            <a:spLocks noChangeArrowheads="1"/>
          </p:cNvSpPr>
          <p:nvPr/>
        </p:nvSpPr>
        <p:spPr bwMode="auto">
          <a:xfrm>
            <a:off x="35496" y="548680"/>
            <a:ext cx="2087218" cy="949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pPr>
            <a:r>
              <a:rPr lang="en-US" sz="1000" b="1" dirty="0" smtClean="0">
                <a:solidFill>
                  <a:srgbClr val="FFFFFF"/>
                </a:solidFill>
                <a:effectLst/>
                <a:ea typeface="MS Mincho"/>
              </a:rPr>
              <a:t>Industry </a:t>
            </a:r>
            <a:r>
              <a:rPr lang="en-US" sz="1000" b="1" dirty="0">
                <a:solidFill>
                  <a:srgbClr val="FFFFFF"/>
                </a:solidFill>
                <a:effectLst/>
                <a:ea typeface="MS Mincho"/>
              </a:rPr>
              <a:t>Experience</a:t>
            </a:r>
            <a:endParaRPr lang="en-US" sz="1200" b="1"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Professional Services </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Retail/Investment Banking </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Market Data Services </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System Integrator</a:t>
            </a:r>
            <a:endParaRPr lang="en-US" sz="1200" dirty="0">
              <a:effectLst/>
              <a:ea typeface="MS Mincho"/>
            </a:endParaRPr>
          </a:p>
          <a:p>
            <a:pPr marL="0" marR="0">
              <a:spcBef>
                <a:spcPts val="0"/>
              </a:spcBef>
            </a:pPr>
            <a:r>
              <a:rPr lang="en-US" sz="1000" dirty="0">
                <a:effectLst/>
                <a:ea typeface="MS Mincho"/>
              </a:rPr>
              <a:t> </a:t>
            </a:r>
            <a:r>
              <a:rPr lang="en-US" sz="1000" dirty="0">
                <a:solidFill>
                  <a:srgbClr val="000000"/>
                </a:solidFill>
                <a:effectLst/>
                <a:ea typeface="MS Mincho"/>
              </a:rPr>
              <a:t> </a:t>
            </a:r>
            <a:endParaRPr lang="en-US" sz="1200" dirty="0">
              <a:effectLst/>
              <a:ea typeface="MS Mincho"/>
            </a:endParaRPr>
          </a:p>
          <a:p>
            <a:pPr marL="0" marR="0">
              <a:spcBef>
                <a:spcPts val="0"/>
              </a:spcBef>
            </a:pPr>
            <a:r>
              <a:rPr lang="en-US" sz="1000" b="1" dirty="0">
                <a:solidFill>
                  <a:srgbClr val="FFFFFF"/>
                </a:solidFill>
                <a:effectLst/>
                <a:ea typeface="MS Mincho"/>
              </a:rPr>
              <a:t>Functional Experience</a:t>
            </a:r>
            <a:endParaRPr lang="en-US" sz="1200" b="1"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IT Services Delivery</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Project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Change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Vendor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Application Deployment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Problem &amp; Incident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Stakeholder Management </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Technology Risk Assessment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Business Continuity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Budget control &amp; Monitoring</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IT Procurement</a:t>
            </a:r>
            <a:endParaRPr lang="en-US" sz="1200" dirty="0">
              <a:effectLst/>
              <a:ea typeface="MS Mincho"/>
            </a:endParaRPr>
          </a:p>
          <a:p>
            <a:pPr marL="0" marR="0">
              <a:spcBef>
                <a:spcPts val="0"/>
              </a:spcBef>
            </a:pPr>
            <a:r>
              <a:rPr lang="en-US" sz="1000" dirty="0">
                <a:effectLst/>
                <a:ea typeface="MS Mincho"/>
              </a:rPr>
              <a:t> </a:t>
            </a:r>
            <a:r>
              <a:rPr lang="en-US" sz="1000" dirty="0">
                <a:solidFill>
                  <a:srgbClr val="000000"/>
                </a:solidFill>
                <a:effectLst/>
                <a:ea typeface="MS Mincho"/>
              </a:rPr>
              <a:t> </a:t>
            </a:r>
            <a:endParaRPr lang="en-US" sz="1200" dirty="0">
              <a:effectLst/>
              <a:ea typeface="MS Mincho"/>
            </a:endParaRPr>
          </a:p>
          <a:p>
            <a:pPr marL="0" marR="0">
              <a:spcBef>
                <a:spcPts val="0"/>
              </a:spcBef>
            </a:pPr>
            <a:r>
              <a:rPr lang="en-US" sz="1000" b="1" dirty="0">
                <a:solidFill>
                  <a:srgbClr val="FFFFFF"/>
                </a:solidFill>
                <a:effectLst/>
                <a:ea typeface="MS Mincho"/>
              </a:rPr>
              <a:t>Systems Experience</a:t>
            </a:r>
            <a:endParaRPr lang="en-US" sz="1200" b="1" dirty="0">
              <a:effectLst/>
              <a:ea typeface="MS Mincho"/>
            </a:endParaRPr>
          </a:p>
          <a:p>
            <a:pPr marL="0" marR="0">
              <a:spcBef>
                <a:spcPts val="0"/>
              </a:spcBef>
            </a:pPr>
            <a:r>
              <a:rPr lang="en-US" sz="1000" dirty="0">
                <a:effectLst/>
                <a:ea typeface="MS Mincho"/>
              </a:rPr>
              <a:t>MS Office </a:t>
            </a:r>
            <a:r>
              <a:rPr lang="en-US" sz="1000" dirty="0" smtClean="0">
                <a:effectLst/>
                <a:ea typeface="MS Mincho"/>
              </a:rPr>
              <a:t>Suite, MS Project, MS Exchange, Lotus Notes, T24, Sophis, 4Sight, Murex, Horizon, ORC, SmartStream, Concur, SWIFT </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Methodologies </a:t>
            </a:r>
            <a:endParaRPr lang="en-US" sz="1200" dirty="0">
              <a:effectLst/>
              <a:ea typeface="MS Mincho"/>
            </a:endParaRPr>
          </a:p>
          <a:p>
            <a:pPr marL="0" marR="0">
              <a:spcBef>
                <a:spcPts val="0"/>
              </a:spcBef>
            </a:pPr>
            <a:r>
              <a:rPr lang="en-US" sz="1000" dirty="0">
                <a:effectLst/>
                <a:ea typeface="MS Mincho"/>
              </a:rPr>
              <a:t>Prince2</a:t>
            </a:r>
            <a:endParaRPr lang="en-US" sz="1200" dirty="0">
              <a:effectLst/>
              <a:ea typeface="MS Mincho"/>
            </a:endParaRPr>
          </a:p>
          <a:p>
            <a:pPr marL="0" marR="0">
              <a:spcBef>
                <a:spcPts val="0"/>
              </a:spcBef>
            </a:pPr>
            <a:r>
              <a:rPr lang="en-US" sz="1000" dirty="0">
                <a:effectLst/>
                <a:ea typeface="MS Mincho"/>
              </a:rPr>
              <a:t>ITIL </a:t>
            </a:r>
            <a:endParaRPr lang="en-US" sz="1200" dirty="0">
              <a:effectLst/>
              <a:ea typeface="MS Mincho"/>
            </a:endParaRPr>
          </a:p>
          <a:p>
            <a:pPr marL="0" marR="0">
              <a:spcBef>
                <a:spcPts val="0"/>
              </a:spcBef>
            </a:pPr>
            <a:r>
              <a:rPr lang="en-US" sz="1000" dirty="0">
                <a:effectLst/>
                <a:ea typeface="MS Mincho"/>
              </a:rPr>
              <a:t> </a:t>
            </a:r>
            <a:r>
              <a:rPr lang="en-US" sz="1000" dirty="0">
                <a:solidFill>
                  <a:srgbClr val="000000"/>
                </a:solidFill>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Education </a:t>
            </a:r>
            <a:endParaRPr lang="en-US" sz="1200" b="1" dirty="0">
              <a:solidFill>
                <a:schemeClr val="bg1"/>
              </a:solidFill>
              <a:effectLst/>
              <a:ea typeface="MS Mincho"/>
            </a:endParaRPr>
          </a:p>
          <a:p>
            <a:pPr marL="0" marR="0">
              <a:spcBef>
                <a:spcPts val="0"/>
              </a:spcBef>
            </a:pPr>
            <a:r>
              <a:rPr lang="en-US" sz="1000" dirty="0" smtClean="0">
                <a:effectLst/>
                <a:ea typeface="MS Mincho"/>
              </a:rPr>
              <a:t>The </a:t>
            </a:r>
            <a:r>
              <a:rPr lang="en-US" sz="1000" dirty="0">
                <a:effectLst/>
                <a:ea typeface="MS Mincho"/>
              </a:rPr>
              <a:t>Hong Kong Polytechnic University, Higher Diploma in Electronic Engineering</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Languages</a:t>
            </a:r>
            <a:endParaRPr lang="en-US" sz="1200" b="1" dirty="0">
              <a:solidFill>
                <a:schemeClr val="bg1"/>
              </a:solidFill>
              <a:effectLst/>
              <a:ea typeface="MS Mincho"/>
            </a:endParaRPr>
          </a:p>
          <a:p>
            <a:pPr marL="0" marR="0">
              <a:spcBef>
                <a:spcPts val="0"/>
              </a:spcBef>
            </a:pPr>
            <a:r>
              <a:rPr lang="en-US" sz="1000" dirty="0">
                <a:effectLst/>
                <a:ea typeface="MS Mincho"/>
              </a:rPr>
              <a:t>English, </a:t>
            </a:r>
            <a:r>
              <a:rPr lang="en-US" sz="1000" dirty="0" smtClean="0">
                <a:effectLst/>
                <a:ea typeface="MS Mincho"/>
              </a:rPr>
              <a:t>Cantonese</a:t>
            </a:r>
            <a:r>
              <a:rPr lang="en-US" sz="1000" dirty="0">
                <a:effectLst/>
                <a:ea typeface="MS Mincho"/>
              </a:rPr>
              <a:t>, </a:t>
            </a:r>
            <a:r>
              <a:rPr lang="en-US" sz="1000" dirty="0" smtClean="0">
                <a:effectLst/>
                <a:ea typeface="MS Mincho"/>
              </a:rPr>
              <a:t>Putonghua</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Hong Kong Office</a:t>
            </a:r>
            <a:endParaRPr lang="en-US" sz="1200" dirty="0">
              <a:effectLst/>
              <a:ea typeface="MS Mincho"/>
            </a:endParaRPr>
          </a:p>
          <a:p>
            <a:pPr marL="0" marR="0">
              <a:spcBef>
                <a:spcPts val="0"/>
              </a:spcBef>
            </a:pPr>
            <a:r>
              <a:rPr lang="en-US" sz="1000" i="1" dirty="0">
                <a:effectLst/>
                <a:ea typeface="MS Mincho"/>
              </a:rPr>
              <a:t>852 2878-7711</a:t>
            </a:r>
            <a:endParaRPr lang="en-US" sz="1200" dirty="0">
              <a:effectLst/>
              <a:ea typeface="MS Mincho"/>
            </a:endParaRPr>
          </a:p>
        </p:txBody>
      </p:sp>
      <p:sp>
        <p:nvSpPr>
          <p:cNvPr id="4" name="Rectangle 3"/>
          <p:cNvSpPr/>
          <p:nvPr/>
        </p:nvSpPr>
        <p:spPr>
          <a:xfrm>
            <a:off x="2339752" y="5085184"/>
            <a:ext cx="6471592" cy="1446550"/>
          </a:xfrm>
          <a:prstGeom prst="rect">
            <a:avLst/>
          </a:prstGeom>
        </p:spPr>
        <p:txBody>
          <a:bodyPr wrap="square">
            <a:spAutoFit/>
          </a:bodyPr>
          <a:lstStyle/>
          <a:p>
            <a:r>
              <a:rPr lang="en-US" sz="1100" dirty="0"/>
              <a:t>2005–2014	ABN AMRO Bank N.V.</a:t>
            </a:r>
          </a:p>
          <a:p>
            <a:r>
              <a:rPr lang="en-US" sz="1100" i="1" dirty="0" smtClean="0"/>
              <a:t>	Head </a:t>
            </a:r>
            <a:r>
              <a:rPr lang="en-US" sz="1100" i="1" dirty="0"/>
              <a:t>of IT</a:t>
            </a:r>
          </a:p>
          <a:p>
            <a:r>
              <a:rPr lang="en-US" sz="1100" dirty="0"/>
              <a:t>1990–2005	Belgian Bank (acquired by ICBC Asia)</a:t>
            </a:r>
          </a:p>
          <a:p>
            <a:r>
              <a:rPr lang="en-US" sz="1100" i="1" dirty="0" smtClean="0"/>
              <a:t>	Senior </a:t>
            </a:r>
            <a:r>
              <a:rPr lang="en-US" sz="1100" i="1" dirty="0"/>
              <a:t>Manager, Network Control &amp; Office Automation </a:t>
            </a:r>
          </a:p>
          <a:p>
            <a:r>
              <a:rPr lang="en-US" sz="1100" dirty="0"/>
              <a:t>1988–1989	Reuters South East Asia</a:t>
            </a:r>
          </a:p>
          <a:p>
            <a:r>
              <a:rPr lang="en-US" sz="1100" i="1" dirty="0" smtClean="0"/>
              <a:t>	Communications </a:t>
            </a:r>
            <a:r>
              <a:rPr lang="en-US" sz="1100" i="1" dirty="0"/>
              <a:t>Project Manager</a:t>
            </a:r>
          </a:p>
          <a:p>
            <a:r>
              <a:rPr lang="en-US" sz="1100" dirty="0"/>
              <a:t>1986–1988	Datacraft H.K</a:t>
            </a:r>
          </a:p>
          <a:p>
            <a:r>
              <a:rPr lang="en-US" sz="1100" i="1" dirty="0" smtClean="0"/>
              <a:t>	Data </a:t>
            </a:r>
            <a:r>
              <a:rPr lang="en-US" sz="1100" i="1" dirty="0"/>
              <a:t>Communication Engineer</a:t>
            </a:r>
          </a:p>
        </p:txBody>
      </p:sp>
      <p:sp>
        <p:nvSpPr>
          <p:cNvPr id="9" name="Rectangle 8"/>
          <p:cNvSpPr/>
          <p:nvPr/>
        </p:nvSpPr>
        <p:spPr>
          <a:xfrm>
            <a:off x="2127250" y="4808185"/>
            <a:ext cx="4572000" cy="261610"/>
          </a:xfrm>
          <a:prstGeom prst="rect">
            <a:avLst/>
          </a:prstGeom>
        </p:spPr>
        <p:txBody>
          <a:bodyPr>
            <a:spAutoFit/>
          </a:bodyPr>
          <a:lstStyle/>
          <a:p>
            <a:r>
              <a:rPr lang="en-CA" sz="1100" b="1" dirty="0" smtClean="0"/>
              <a:t>Relevant Career Experience:</a:t>
            </a:r>
            <a:endParaRPr lang="en-US" sz="1100" dirty="0"/>
          </a:p>
        </p:txBody>
      </p:sp>
    </p:spTree>
    <p:extLst>
      <p:ext uri="{BB962C8B-B14F-4D97-AF65-F5344CB8AC3E}">
        <p14:creationId xmlns:p14="http://schemas.microsoft.com/office/powerpoint/2010/main" val="303243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98" y="116632"/>
            <a:ext cx="8733014" cy="332656"/>
          </a:xfrm>
        </p:spPr>
        <p:txBody>
          <a:bodyPr/>
          <a:lstStyle/>
          <a:p>
            <a:pPr algn="l"/>
            <a:r>
              <a:rPr lang="en-US" sz="1800" b="1" dirty="0" smtClean="0">
                <a:solidFill>
                  <a:srgbClr val="6F665D"/>
                </a:solidFill>
              </a:rPr>
              <a:t>BCP </a:t>
            </a:r>
            <a:r>
              <a:rPr lang="en-US" sz="1800" b="1" dirty="0">
                <a:solidFill>
                  <a:srgbClr val="6F665D"/>
                </a:solidFill>
              </a:rPr>
              <a:t>Business </a:t>
            </a:r>
            <a:r>
              <a:rPr lang="en-US" sz="1800" b="1" dirty="0" smtClean="0">
                <a:solidFill>
                  <a:srgbClr val="6F665D"/>
                </a:solidFill>
              </a:rPr>
              <a:t>Specialist - </a:t>
            </a:r>
            <a:r>
              <a:rPr lang="en-US" sz="1800" b="1" dirty="0" smtClean="0">
                <a:solidFill>
                  <a:srgbClr val="C00000"/>
                </a:solidFill>
              </a:rPr>
              <a:t>Chui Wah CHOW </a:t>
            </a:r>
            <a:r>
              <a:rPr lang="en-US" sz="1400" b="1" dirty="0" smtClean="0">
                <a:solidFill>
                  <a:srgbClr val="C00000"/>
                </a:solidFill>
              </a:rPr>
              <a:t>ACCA, HKICPA</a:t>
            </a:r>
            <a:endParaRPr lang="en-US" sz="1400" b="1" dirty="0">
              <a:solidFill>
                <a:srgbClr val="6F665D"/>
              </a:solidFill>
            </a:endParaRPr>
          </a:p>
        </p:txBody>
      </p:sp>
      <p:pic>
        <p:nvPicPr>
          <p:cNvPr id="117764" name="Picture 23" descr="Masthead"/>
          <p:cNvPicPr>
            <a:picLocks noChangeAspect="1" noChangeArrowheads="1"/>
          </p:cNvPicPr>
          <p:nvPr/>
        </p:nvPicPr>
        <p:blipFill>
          <a:blip r:embed="rId3" cstate="print">
            <a:extLst>
              <a:ext uri="{28A0092B-C50C-407E-A947-70E740481C1C}">
                <a14:useLocalDpi xmlns:a14="http://schemas.microsoft.com/office/drawing/2010/main" val="0"/>
              </a:ext>
            </a:extLst>
          </a:blip>
          <a:srcRect r="71428"/>
          <a:stretch>
            <a:fillRect/>
          </a:stretch>
        </p:blipFill>
        <p:spPr bwMode="auto">
          <a:xfrm>
            <a:off x="0" y="570528"/>
            <a:ext cx="2122714" cy="628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122714" y="575810"/>
            <a:ext cx="6864048" cy="3970184"/>
          </a:xfrm>
          <a:prstGeom prst="rect">
            <a:avLst/>
          </a:prstGeom>
        </p:spPr>
        <p:txBody>
          <a:bodyPr lIns="91308" tIns="45654" rIns="91308" bIns="45654">
            <a:spAutoFit/>
          </a:bodyPr>
          <a:lstStyle/>
          <a:p>
            <a:pPr defTabSz="913178">
              <a:tabLst>
                <a:tab pos="1255508" algn="l"/>
              </a:tabLst>
              <a:defRPr/>
            </a:pPr>
            <a:r>
              <a:rPr lang="en-CA" sz="1050" b="1" dirty="0"/>
              <a:t>Relevant Business Experience:	</a:t>
            </a:r>
            <a:endParaRPr lang="en-CA" sz="1050" b="1" dirty="0" smtClean="0"/>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A Big4 trained qualified Accountant with over 20 years of experience various industries covering Banking, Electronic Payments, Government Regulatory Body and Big4.</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Experienced in overseeing BCP management, including policy development and enhancement, templates creation and launch, regular plan review, drills, and backup systems.</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Led the Operational Risk Management team to revamp the BCP framework for a bank, including BCP policy writing, redesigning BCP life cycle/templates and facilitating the creation of new BCP by different parties. Managed the subsequent BCP life cycle to ensure an effective continuity of key services.</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For an Electronic Payment company refined the BCP for an authorized institution with over 13 million transactions daily. Performed overall review on BCP documentation, especially impact analysis and recovery time objectives to improve overall quality of continuity plan for regulator's review. Planned the annual BCP and lined up different business units on maintenance of BCP and performance of drill test to ensure sustainability of the plan.</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Established framework for BCP arrangements during launch of new products/ services; this involved process review for inclusion of BCP arrangement evaluation in every new products launch to ensure critical services could be maintained during disaster with a balanced cost and benefit analysis.</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Followed the BCP life cycle to maintain and review the BCP for multinational bank. Reviewed the call center arrangements to ensure seamless transition between shifting from production site to alternative site.</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In depth knowledge in implementing and monitoring operational risk management framework, such as putting into practice of key risk indicators, launched regular self-assessments, advised on operational risk and internal control related issues upon new products/services launch and internal controls review.</a:t>
            </a:r>
          </a:p>
          <a:p>
            <a:pPr marL="171450" indent="-171450" algn="just" defTabSz="913178">
              <a:buFont typeface="Arial" panose="020B0604020202020204" pitchFamily="34" charset="0"/>
              <a:buChar char="•"/>
              <a:tabLst>
                <a:tab pos="1255508" algn="l"/>
              </a:tabLst>
              <a:defRPr/>
            </a:pPr>
            <a:r>
              <a:rPr lang="en-US" sz="1050" dirty="0">
                <a:solidFill>
                  <a:srgbClr val="000000"/>
                </a:solidFill>
                <a:ea typeface="MS Mincho"/>
              </a:rPr>
              <a:t>Managed an Operational Risk Management System implementation experience and was involved in criteria confirmation, identification of customization needs, UAT, data verification and historical data treatment and user training.</a:t>
            </a:r>
          </a:p>
          <a:p>
            <a:pPr defTabSz="913178">
              <a:tabLst>
                <a:tab pos="1255508" algn="l"/>
              </a:tabLst>
              <a:defRPr/>
            </a:pPr>
            <a:endParaRPr lang="en-US" sz="1050" b="1" dirty="0" smtClean="0">
              <a:solidFill>
                <a:srgbClr val="000000"/>
              </a:solidFill>
              <a:ea typeface="MS Mincho"/>
            </a:endParaRPr>
          </a:p>
        </p:txBody>
      </p:sp>
      <p:pic>
        <p:nvPicPr>
          <p:cNvPr id="7" name="Picture 6" descr="rgp-logo-4-c-legacy_LORES.jpg"/>
          <p:cNvPicPr/>
          <p:nvPr/>
        </p:nvPicPr>
        <p:blipFill>
          <a:blip r:embed="rId4"/>
          <a:stretch>
            <a:fillRect/>
          </a:stretch>
        </p:blipFill>
        <p:spPr>
          <a:xfrm>
            <a:off x="7740352" y="260648"/>
            <a:ext cx="1143000" cy="309880"/>
          </a:xfrm>
          <a:prstGeom prst="rect">
            <a:avLst/>
          </a:prstGeom>
        </p:spPr>
      </p:pic>
      <p:sp>
        <p:nvSpPr>
          <p:cNvPr id="9" name="Rectangle 8"/>
          <p:cNvSpPr/>
          <p:nvPr/>
        </p:nvSpPr>
        <p:spPr>
          <a:xfrm>
            <a:off x="2122714" y="4247510"/>
            <a:ext cx="4572000" cy="261610"/>
          </a:xfrm>
          <a:prstGeom prst="rect">
            <a:avLst/>
          </a:prstGeom>
        </p:spPr>
        <p:txBody>
          <a:bodyPr>
            <a:spAutoFit/>
          </a:bodyPr>
          <a:lstStyle/>
          <a:p>
            <a:r>
              <a:rPr lang="en-CA" sz="1050" b="1" dirty="0" smtClean="0"/>
              <a:t>Relevant Career Experience:</a:t>
            </a:r>
            <a:endParaRPr lang="en-US" sz="1050" dirty="0"/>
          </a:p>
        </p:txBody>
      </p:sp>
      <p:sp>
        <p:nvSpPr>
          <p:cNvPr id="5" name="Rectangle 4"/>
          <p:cNvSpPr/>
          <p:nvPr/>
        </p:nvSpPr>
        <p:spPr>
          <a:xfrm>
            <a:off x="2267744" y="4412719"/>
            <a:ext cx="6543600" cy="2400657"/>
          </a:xfrm>
          <a:prstGeom prst="rect">
            <a:avLst/>
          </a:prstGeom>
        </p:spPr>
        <p:txBody>
          <a:bodyPr wrap="square">
            <a:spAutoFit/>
          </a:bodyPr>
          <a:lstStyle/>
          <a:p>
            <a:r>
              <a:rPr lang="en-US" sz="1000" dirty="0"/>
              <a:t>2011–2015	Octopus Cards Limited</a:t>
            </a:r>
          </a:p>
          <a:p>
            <a:r>
              <a:rPr lang="en-US" sz="1000" dirty="0" smtClean="0"/>
              <a:t>	Senior </a:t>
            </a:r>
            <a:r>
              <a:rPr lang="en-US" sz="1000" dirty="0"/>
              <a:t>Manager – Systems &amp; Testing Support 2014-2015</a:t>
            </a:r>
          </a:p>
          <a:p>
            <a:r>
              <a:rPr lang="en-US" sz="1000" dirty="0" smtClean="0"/>
              <a:t>	Senior </a:t>
            </a:r>
            <a:r>
              <a:rPr lang="en-US" sz="1000" dirty="0"/>
              <a:t>Manager – Project Management 2011-2014</a:t>
            </a:r>
          </a:p>
          <a:p>
            <a:r>
              <a:rPr lang="en-US" sz="1000" dirty="0"/>
              <a:t>2010–2011	Bank of China (HK) Limited</a:t>
            </a:r>
          </a:p>
          <a:p>
            <a:r>
              <a:rPr lang="en-US" sz="1000" dirty="0" smtClean="0"/>
              <a:t>	Senior </a:t>
            </a:r>
            <a:r>
              <a:rPr lang="en-US" sz="1000" dirty="0"/>
              <a:t>Operational Risk Manager </a:t>
            </a:r>
          </a:p>
          <a:p>
            <a:r>
              <a:rPr lang="en-US" sz="1000" dirty="0"/>
              <a:t>2009–2010	Fubon Bank (HK) Limited </a:t>
            </a:r>
          </a:p>
          <a:p>
            <a:r>
              <a:rPr lang="en-US" sz="1000" dirty="0" smtClean="0"/>
              <a:t>	Vice </a:t>
            </a:r>
            <a:r>
              <a:rPr lang="en-US" sz="1000" dirty="0"/>
              <a:t>President, Operational Risk Management</a:t>
            </a:r>
          </a:p>
          <a:p>
            <a:r>
              <a:rPr lang="en-US" sz="1000" dirty="0"/>
              <a:t>2007–2008	HealthBaby Biotech (HK) Company Limited</a:t>
            </a:r>
          </a:p>
          <a:p>
            <a:r>
              <a:rPr lang="en-US" sz="1000" dirty="0" smtClean="0"/>
              <a:t>	Operating </a:t>
            </a:r>
            <a:r>
              <a:rPr lang="en-US" sz="1000" dirty="0"/>
              <a:t>Director</a:t>
            </a:r>
          </a:p>
          <a:p>
            <a:r>
              <a:rPr lang="en-US" sz="1000" dirty="0"/>
              <a:t>1997–2007	DBS Bank (HK) Limited</a:t>
            </a:r>
          </a:p>
          <a:p>
            <a:r>
              <a:rPr lang="en-US" sz="1000" dirty="0" smtClean="0"/>
              <a:t>	Vice </a:t>
            </a:r>
            <a:r>
              <a:rPr lang="en-US" sz="1000" dirty="0"/>
              <a:t>President</a:t>
            </a:r>
          </a:p>
          <a:p>
            <a:r>
              <a:rPr lang="en-US" sz="1000" dirty="0"/>
              <a:t>1994–1997	Hong Kong Monetary Authority</a:t>
            </a:r>
          </a:p>
          <a:p>
            <a:r>
              <a:rPr lang="en-US" sz="1000" dirty="0" smtClean="0"/>
              <a:t>	Officer</a:t>
            </a:r>
            <a:endParaRPr lang="en-US" sz="1000" dirty="0"/>
          </a:p>
          <a:p>
            <a:r>
              <a:rPr lang="en-US" sz="1000" dirty="0"/>
              <a:t>1992-1994	KPMG Peat Marwick</a:t>
            </a:r>
          </a:p>
          <a:p>
            <a:r>
              <a:rPr lang="en-US" sz="1000" dirty="0" smtClean="0"/>
              <a:t>	Accountant</a:t>
            </a:r>
            <a:endParaRPr lang="en-US" sz="1000" dirty="0"/>
          </a:p>
        </p:txBody>
      </p:sp>
      <p:sp>
        <p:nvSpPr>
          <p:cNvPr id="11" name="Text Box 3"/>
          <p:cNvSpPr txBox="1">
            <a:spLocks noChangeArrowheads="1"/>
          </p:cNvSpPr>
          <p:nvPr/>
        </p:nvSpPr>
        <p:spPr bwMode="auto">
          <a:xfrm>
            <a:off x="0" y="575809"/>
            <a:ext cx="2122714" cy="628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pPr>
            <a:r>
              <a:rPr lang="en-US" sz="1000" b="1" dirty="0" smtClean="0">
                <a:solidFill>
                  <a:schemeClr val="bg1"/>
                </a:solidFill>
                <a:effectLst/>
                <a:ea typeface="MS Mincho"/>
              </a:rPr>
              <a:t>Industry </a:t>
            </a:r>
            <a:r>
              <a:rPr lang="en-US" sz="1000" b="1" dirty="0">
                <a:solidFill>
                  <a:schemeClr val="bg1"/>
                </a:solidFill>
                <a:effectLst/>
                <a:ea typeface="MS Mincho"/>
              </a:rPr>
              <a:t>Experience</a:t>
            </a:r>
            <a:endParaRPr lang="en-US" sz="1200" b="1" dirty="0">
              <a:solidFill>
                <a:schemeClr val="bg1"/>
              </a:solidFill>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Electronic Payments</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Banking</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Government Authority</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Big 4</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Functional Experience</a:t>
            </a:r>
            <a:endParaRPr lang="en-US" sz="1200" b="1" dirty="0">
              <a:solidFill>
                <a:schemeClr val="bg1"/>
              </a:solidFill>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Business Continuity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Operational Risk Monitoring &amp;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Control Self-Assessment Management</a:t>
            </a:r>
            <a:endParaRPr lang="en-US" sz="1200" dirty="0">
              <a:effectLst/>
              <a:ea typeface="MS Mincho"/>
            </a:endParaRPr>
          </a:p>
          <a:p>
            <a:pPr marL="171450" marR="0" indent="-171450">
              <a:spcBef>
                <a:spcPts val="0"/>
              </a:spcBef>
              <a:buClr>
                <a:schemeClr val="bg1"/>
              </a:buClr>
              <a:buFont typeface="Arial" panose="020B0604020202020204" pitchFamily="34" charset="0"/>
              <a:buChar char="•"/>
            </a:pPr>
            <a:r>
              <a:rPr lang="en-US" sz="1000" dirty="0">
                <a:effectLst/>
                <a:ea typeface="MS Mincho"/>
              </a:rPr>
              <a:t>Internal Control &amp; Process Review</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Systems Experience</a:t>
            </a:r>
            <a:endParaRPr lang="en-US" sz="1200" b="1" dirty="0">
              <a:solidFill>
                <a:schemeClr val="bg1"/>
              </a:solidFill>
              <a:effectLst/>
              <a:ea typeface="MS Mincho"/>
            </a:endParaRPr>
          </a:p>
          <a:p>
            <a:pPr marL="0" marR="0">
              <a:spcBef>
                <a:spcPts val="0"/>
              </a:spcBef>
            </a:pPr>
            <a:r>
              <a:rPr lang="en-US" sz="1000" dirty="0">
                <a:effectLst/>
                <a:ea typeface="MS Mincho"/>
              </a:rPr>
              <a:t>MS Excel, Word, PowerPoint</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Education</a:t>
            </a:r>
            <a:endParaRPr lang="en-US" sz="1200" b="1" dirty="0">
              <a:solidFill>
                <a:schemeClr val="bg1"/>
              </a:solidFill>
              <a:effectLst/>
              <a:ea typeface="MS Mincho"/>
            </a:endParaRPr>
          </a:p>
          <a:p>
            <a:pPr marL="0" marR="0">
              <a:spcBef>
                <a:spcPts val="0"/>
              </a:spcBef>
            </a:pPr>
            <a:r>
              <a:rPr lang="en-US" sz="1000" dirty="0">
                <a:effectLst/>
                <a:ea typeface="MS Mincho"/>
              </a:rPr>
              <a:t>University of Manchester</a:t>
            </a:r>
            <a:endParaRPr lang="en-US" sz="1200" dirty="0">
              <a:effectLst/>
              <a:ea typeface="MS Mincho"/>
            </a:endParaRPr>
          </a:p>
          <a:p>
            <a:pPr marL="0" marR="0">
              <a:spcBef>
                <a:spcPts val="0"/>
              </a:spcBef>
            </a:pPr>
            <a:r>
              <a:rPr lang="en-US" sz="1000" dirty="0">
                <a:effectLst/>
                <a:ea typeface="MS Mincho"/>
              </a:rPr>
              <a:t>- Master of Business </a:t>
            </a:r>
            <a:endParaRPr lang="en-US" sz="1200" dirty="0">
              <a:effectLst/>
              <a:ea typeface="MS Mincho"/>
            </a:endParaRPr>
          </a:p>
          <a:p>
            <a:pPr marL="0" marR="0">
              <a:spcBef>
                <a:spcPts val="0"/>
              </a:spcBef>
            </a:pPr>
            <a:r>
              <a:rPr lang="en-US" sz="1000" dirty="0">
                <a:effectLst/>
                <a:ea typeface="MS Mincho"/>
              </a:rPr>
              <a:t>  Administration</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City University of Hong Kong </a:t>
            </a:r>
            <a:endParaRPr lang="en-US" sz="1200" b="1" dirty="0">
              <a:solidFill>
                <a:schemeClr val="bg1"/>
              </a:solidFill>
              <a:effectLst/>
              <a:ea typeface="MS Mincho"/>
            </a:endParaRPr>
          </a:p>
          <a:p>
            <a:pPr marL="0" marR="0">
              <a:spcBef>
                <a:spcPts val="0"/>
              </a:spcBef>
            </a:pPr>
            <a:r>
              <a:rPr lang="en-US" sz="1000" dirty="0">
                <a:effectLst/>
                <a:ea typeface="MS Mincho"/>
              </a:rPr>
              <a:t>- Bachelor of Arts in </a:t>
            </a:r>
            <a:endParaRPr lang="en-US" sz="1200" dirty="0">
              <a:effectLst/>
              <a:ea typeface="MS Mincho"/>
            </a:endParaRPr>
          </a:p>
          <a:p>
            <a:pPr marL="0" marR="0">
              <a:spcBef>
                <a:spcPts val="0"/>
              </a:spcBef>
            </a:pPr>
            <a:r>
              <a:rPr lang="en-US" sz="1000" dirty="0">
                <a:effectLst/>
                <a:ea typeface="MS Mincho"/>
              </a:rPr>
              <a:t>  Accountancy</a:t>
            </a:r>
            <a:endParaRPr lang="en-US" sz="1200" dirty="0">
              <a:effectLst/>
              <a:ea typeface="MS Mincho"/>
            </a:endParaRPr>
          </a:p>
          <a:p>
            <a:pPr marL="0" marR="0">
              <a:spcBef>
                <a:spcPts val="0"/>
              </a:spcBef>
            </a:pPr>
            <a:r>
              <a:rPr lang="en-US" sz="1000" dirty="0">
                <a:effectLst/>
                <a:ea typeface="MS Mincho"/>
              </a:rPr>
              <a:t> </a:t>
            </a:r>
            <a:endParaRPr lang="en-US" sz="1200" dirty="0">
              <a:effectLst/>
              <a:ea typeface="MS Mincho"/>
            </a:endParaRPr>
          </a:p>
          <a:p>
            <a:pPr marL="0" marR="0">
              <a:spcBef>
                <a:spcPts val="0"/>
              </a:spcBef>
            </a:pPr>
            <a:r>
              <a:rPr lang="en-US" sz="1000" b="1" dirty="0">
                <a:solidFill>
                  <a:schemeClr val="bg1"/>
                </a:solidFill>
                <a:effectLst/>
                <a:ea typeface="MS Mincho"/>
              </a:rPr>
              <a:t>Languages</a:t>
            </a:r>
            <a:endParaRPr lang="en-US" sz="1200" b="1" dirty="0">
              <a:solidFill>
                <a:schemeClr val="bg1"/>
              </a:solidFill>
              <a:effectLst/>
              <a:ea typeface="MS Mincho"/>
            </a:endParaRPr>
          </a:p>
          <a:p>
            <a:pPr marL="0" marR="0">
              <a:spcBef>
                <a:spcPts val="0"/>
              </a:spcBef>
            </a:pPr>
            <a:r>
              <a:rPr lang="en-US" sz="1000" dirty="0">
                <a:effectLst/>
                <a:ea typeface="MS Mincho"/>
              </a:rPr>
              <a:t>English, Cantonese, Mandarin</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 </a:t>
            </a:r>
            <a:endParaRPr lang="en-US" sz="1200" dirty="0">
              <a:effectLst/>
              <a:ea typeface="MS Mincho"/>
            </a:endParaRPr>
          </a:p>
          <a:p>
            <a:pPr marL="0" marR="0">
              <a:spcBef>
                <a:spcPts val="0"/>
              </a:spcBef>
            </a:pPr>
            <a:r>
              <a:rPr lang="en-US" sz="1000" i="1" dirty="0">
                <a:effectLst/>
                <a:ea typeface="MS Mincho"/>
              </a:rPr>
              <a:t>Hong Kong Office</a:t>
            </a:r>
            <a:endParaRPr lang="en-US" sz="1200" dirty="0">
              <a:effectLst/>
              <a:ea typeface="MS Mincho"/>
            </a:endParaRPr>
          </a:p>
          <a:p>
            <a:pPr marL="0" marR="0">
              <a:spcBef>
                <a:spcPts val="0"/>
              </a:spcBef>
            </a:pPr>
            <a:r>
              <a:rPr lang="en-US" sz="1000" i="1" dirty="0">
                <a:effectLst/>
                <a:ea typeface="MS Mincho"/>
              </a:rPr>
              <a:t>852 2878-7711</a:t>
            </a:r>
            <a:endParaRPr lang="en-US" sz="1200" dirty="0">
              <a:effectLst/>
              <a:ea typeface="MS Mincho"/>
            </a:endParaRPr>
          </a:p>
        </p:txBody>
      </p:sp>
    </p:spTree>
    <p:extLst>
      <p:ext uri="{BB962C8B-B14F-4D97-AF65-F5344CB8AC3E}">
        <p14:creationId xmlns:p14="http://schemas.microsoft.com/office/powerpoint/2010/main" val="37937766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58" y="116632"/>
            <a:ext cx="8733014" cy="332656"/>
          </a:xfrm>
        </p:spPr>
        <p:txBody>
          <a:bodyPr/>
          <a:lstStyle/>
          <a:p>
            <a:pPr algn="l"/>
            <a:r>
              <a:rPr lang="en-US" sz="1800" b="1" dirty="0" smtClean="0">
                <a:solidFill>
                  <a:srgbClr val="7F7F7F"/>
                </a:solidFill>
              </a:rPr>
              <a:t>Technical Architect – </a:t>
            </a:r>
            <a:r>
              <a:rPr lang="en-US" sz="1800" b="1" dirty="0" smtClean="0">
                <a:solidFill>
                  <a:srgbClr val="C00000"/>
                </a:solidFill>
              </a:rPr>
              <a:t>Jimmy TSE</a:t>
            </a:r>
            <a:endParaRPr lang="en-US" sz="1800" b="1" dirty="0">
              <a:solidFill>
                <a:srgbClr val="C00000"/>
              </a:solidFill>
            </a:endParaRPr>
          </a:p>
        </p:txBody>
      </p:sp>
      <p:pic>
        <p:nvPicPr>
          <p:cNvPr id="117764" name="Picture 23" descr="Masthead"/>
          <p:cNvPicPr>
            <a:picLocks noChangeAspect="1" noChangeArrowheads="1"/>
          </p:cNvPicPr>
          <p:nvPr/>
        </p:nvPicPr>
        <p:blipFill>
          <a:blip r:embed="rId3" cstate="print">
            <a:extLst>
              <a:ext uri="{28A0092B-C50C-407E-A947-70E740481C1C}">
                <a14:useLocalDpi xmlns:a14="http://schemas.microsoft.com/office/drawing/2010/main" val="0"/>
              </a:ext>
            </a:extLst>
          </a:blip>
          <a:srcRect r="71428"/>
          <a:stretch>
            <a:fillRect/>
          </a:stretch>
        </p:blipFill>
        <p:spPr bwMode="auto">
          <a:xfrm>
            <a:off x="0" y="570528"/>
            <a:ext cx="2122714" cy="628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122714" y="575810"/>
            <a:ext cx="6864048" cy="4662682"/>
          </a:xfrm>
          <a:prstGeom prst="rect">
            <a:avLst/>
          </a:prstGeom>
        </p:spPr>
        <p:txBody>
          <a:bodyPr lIns="91308" tIns="45654" rIns="91308" bIns="45654">
            <a:spAutoFit/>
          </a:bodyPr>
          <a:lstStyle/>
          <a:p>
            <a:pPr defTabSz="913178">
              <a:tabLst>
                <a:tab pos="1255508" algn="l"/>
              </a:tabLst>
              <a:defRPr/>
            </a:pPr>
            <a:r>
              <a:rPr lang="en-CA" sz="1100" b="1" dirty="0"/>
              <a:t>Relevant Business Experience:	</a:t>
            </a:r>
            <a:endParaRPr lang="en-CA" sz="1100" b="1" dirty="0" smtClean="0"/>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IT professional with a system development background; over nine years of experience in leading role in System Development Life Cycle (SDLC); strong enterprise application background especially in Banking application dependency checking, Application Resilience Planning; managed development team for .NET/Java/Oracle technologies or related projects; experienced in project planning and governance.</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Setup and manage development team for .NET/Java/Oracle technology related projects; direct and lead teams to deliver projects; allocate resource efficiently to meet tight project schedule; monitor and control project progress; perform risk analysis and management throughout the project life cycle; communicate with key stakeholders to understand and manage their expectations.</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Led a team of IT specialists to re-engineer client’s IT architecture from systems in silo into systems over an enterprise application backbone. Systems were integrated together by web services and message queue over services bus. Some key business logics were consolidated into services components and relocated into a services layer in the application backbone.</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Led technical experts to conduct application security and risk assessment. Recommended solutions, like application firewall, reverse proxy, data encryption, data manipulation and access separation, etc. to improve the security by eliminate threats like DOS, Log forging, SQL injection, etc.</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Led a team of functional subject matter experts and IT specialists to re-engineering processes in manufacturing plants. The processes include business continuity planning and disaster recovery plan</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Identified and measured KPIs on software development life cycle in project delivery team. Improved delivery time and quality of software by re-engineered processes in the delivery cycle.</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Facilitated and directed change management committee to analyze, select and prioritize change requests in operation systems of an ISP. Strengthen the process by implemented scoring approach on change prioritization and selection; </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Led a team of subject matter experts and IT specialists to improve processes of a project management office with the support of project management methodology and software</a:t>
            </a:r>
          </a:p>
          <a:p>
            <a:pPr marL="171450" indent="-171450" algn="just" defTabSz="913178">
              <a:buFont typeface="Arial" panose="020B0604020202020204" pitchFamily="34" charset="0"/>
              <a:buChar char="•"/>
              <a:tabLst>
                <a:tab pos="1255508" algn="l"/>
              </a:tabLst>
              <a:defRPr/>
            </a:pPr>
            <a:r>
              <a:rPr lang="en-US" sz="1100" dirty="0">
                <a:solidFill>
                  <a:srgbClr val="000000"/>
                </a:solidFill>
                <a:ea typeface="MS Mincho"/>
              </a:rPr>
              <a:t>Designed management processes, tools and systems, with accompanying training to improve performance and procedures for clients</a:t>
            </a:r>
            <a:r>
              <a:rPr lang="en-US" sz="1100" dirty="0" smtClean="0">
                <a:solidFill>
                  <a:srgbClr val="000000"/>
                </a:solidFill>
                <a:ea typeface="MS Mincho"/>
              </a:rPr>
              <a:t>.</a:t>
            </a:r>
            <a:endParaRPr lang="en-US" sz="1100" dirty="0">
              <a:solidFill>
                <a:srgbClr val="000000"/>
              </a:solidFill>
              <a:ea typeface="MS Mincho"/>
            </a:endParaRPr>
          </a:p>
        </p:txBody>
      </p:sp>
      <p:pic>
        <p:nvPicPr>
          <p:cNvPr id="7" name="Picture 6" descr="rgp-logo-4-c-legacy_LORES.jpg"/>
          <p:cNvPicPr/>
          <p:nvPr/>
        </p:nvPicPr>
        <p:blipFill>
          <a:blip r:embed="rId4"/>
          <a:stretch>
            <a:fillRect/>
          </a:stretch>
        </p:blipFill>
        <p:spPr>
          <a:xfrm>
            <a:off x="7740352" y="260648"/>
            <a:ext cx="1143000" cy="309880"/>
          </a:xfrm>
          <a:prstGeom prst="rect">
            <a:avLst/>
          </a:prstGeom>
        </p:spPr>
      </p:pic>
      <p:sp>
        <p:nvSpPr>
          <p:cNvPr id="9" name="Rectangle 8"/>
          <p:cNvSpPr/>
          <p:nvPr/>
        </p:nvSpPr>
        <p:spPr>
          <a:xfrm>
            <a:off x="2127250" y="5111606"/>
            <a:ext cx="4572000" cy="261610"/>
          </a:xfrm>
          <a:prstGeom prst="rect">
            <a:avLst/>
          </a:prstGeom>
        </p:spPr>
        <p:txBody>
          <a:bodyPr>
            <a:spAutoFit/>
          </a:bodyPr>
          <a:lstStyle/>
          <a:p>
            <a:r>
              <a:rPr lang="en-CA" sz="1100" b="1" dirty="0" smtClean="0"/>
              <a:t>Relevant Career Experience:</a:t>
            </a:r>
            <a:endParaRPr lang="en-US" sz="1100" dirty="0"/>
          </a:p>
        </p:txBody>
      </p:sp>
      <p:sp>
        <p:nvSpPr>
          <p:cNvPr id="3" name="Rectangle 2"/>
          <p:cNvSpPr/>
          <p:nvPr/>
        </p:nvSpPr>
        <p:spPr>
          <a:xfrm>
            <a:off x="2339752" y="5373216"/>
            <a:ext cx="3378051" cy="1323439"/>
          </a:xfrm>
          <a:prstGeom prst="rect">
            <a:avLst/>
          </a:prstGeom>
        </p:spPr>
        <p:txBody>
          <a:bodyPr wrap="square">
            <a:spAutoFit/>
          </a:bodyPr>
          <a:lstStyle/>
          <a:p>
            <a:r>
              <a:rPr lang="en-US" sz="1000" dirty="0"/>
              <a:t>2014 – 2015	SPRO Consulting Group Limited</a:t>
            </a:r>
          </a:p>
          <a:p>
            <a:r>
              <a:rPr lang="en-US" sz="1000" dirty="0" smtClean="0"/>
              <a:t>	Project </a:t>
            </a:r>
            <a:r>
              <a:rPr lang="en-US" sz="1000" dirty="0"/>
              <a:t>Manager</a:t>
            </a:r>
          </a:p>
          <a:p>
            <a:r>
              <a:rPr lang="en-US" sz="1000" dirty="0"/>
              <a:t>2012 – 2013	WiderWorld Limited</a:t>
            </a:r>
          </a:p>
          <a:p>
            <a:r>
              <a:rPr lang="en-US" sz="1000" dirty="0" smtClean="0"/>
              <a:t>	Project </a:t>
            </a:r>
            <a:r>
              <a:rPr lang="en-US" sz="1000" dirty="0"/>
              <a:t>Manager</a:t>
            </a:r>
          </a:p>
          <a:p>
            <a:r>
              <a:rPr lang="en-US" sz="1000" dirty="0"/>
              <a:t>2011 – 2012	Hutchison Telecom (Hong Kong) Limited</a:t>
            </a:r>
          </a:p>
          <a:p>
            <a:r>
              <a:rPr lang="en-US" sz="1000" dirty="0" smtClean="0"/>
              <a:t>	Assistant </a:t>
            </a:r>
            <a:r>
              <a:rPr lang="en-US" sz="1000" dirty="0"/>
              <a:t>Project Manager</a:t>
            </a:r>
          </a:p>
          <a:p>
            <a:r>
              <a:rPr lang="en-US" sz="1000" dirty="0"/>
              <a:t>2009 – 2011	EPRO Technology Limited</a:t>
            </a:r>
          </a:p>
          <a:p>
            <a:r>
              <a:rPr lang="en-US" sz="1000" dirty="0" smtClean="0"/>
              <a:t>	Senior </a:t>
            </a:r>
            <a:r>
              <a:rPr lang="en-US" sz="1000" dirty="0"/>
              <a:t>System </a:t>
            </a:r>
            <a:r>
              <a:rPr lang="en-US" sz="1000" dirty="0" smtClean="0"/>
              <a:t>Analyst</a:t>
            </a:r>
            <a:endParaRPr lang="en-US" sz="1000" dirty="0"/>
          </a:p>
        </p:txBody>
      </p:sp>
      <p:sp>
        <p:nvSpPr>
          <p:cNvPr id="5" name="Rectangle 4"/>
          <p:cNvSpPr/>
          <p:nvPr/>
        </p:nvSpPr>
        <p:spPr>
          <a:xfrm>
            <a:off x="5940152" y="5373216"/>
            <a:ext cx="2880320" cy="1061829"/>
          </a:xfrm>
          <a:prstGeom prst="rect">
            <a:avLst/>
          </a:prstGeom>
        </p:spPr>
        <p:txBody>
          <a:bodyPr wrap="square">
            <a:spAutoFit/>
          </a:bodyPr>
          <a:lstStyle/>
          <a:p>
            <a:r>
              <a:rPr lang="en-US" sz="1050" dirty="0"/>
              <a:t>2007 – 2009	Noble Group</a:t>
            </a:r>
          </a:p>
          <a:p>
            <a:r>
              <a:rPr lang="en-US" sz="1050" dirty="0"/>
              <a:t>	Business Analyst</a:t>
            </a:r>
          </a:p>
          <a:p>
            <a:r>
              <a:rPr lang="en-US" sz="1050" dirty="0"/>
              <a:t>2006 – 2007 	Internet Gaming Entertainment</a:t>
            </a:r>
          </a:p>
          <a:p>
            <a:r>
              <a:rPr lang="en-US" sz="1050" dirty="0"/>
              <a:t>	System Analyst</a:t>
            </a:r>
          </a:p>
          <a:p>
            <a:r>
              <a:rPr lang="en-US" sz="1050" dirty="0"/>
              <a:t>2005 – 2005	B.S.C. Group</a:t>
            </a:r>
          </a:p>
          <a:p>
            <a:r>
              <a:rPr lang="en-US" sz="1050" dirty="0"/>
              <a:t>	Analyst Programmer</a:t>
            </a:r>
          </a:p>
        </p:txBody>
      </p:sp>
      <p:sp>
        <p:nvSpPr>
          <p:cNvPr id="11" name="Text Box 3"/>
          <p:cNvSpPr txBox="1">
            <a:spLocks noChangeArrowheads="1"/>
          </p:cNvSpPr>
          <p:nvPr/>
        </p:nvSpPr>
        <p:spPr bwMode="auto">
          <a:xfrm>
            <a:off x="0" y="567899"/>
            <a:ext cx="2127250" cy="629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pPr>
            <a:r>
              <a:rPr lang="en-US" sz="1050" b="1" dirty="0" smtClean="0">
                <a:solidFill>
                  <a:schemeClr val="bg1"/>
                </a:solidFill>
                <a:effectLst/>
                <a:latin typeface="+mj-lt"/>
                <a:ea typeface="MS Mincho"/>
              </a:rPr>
              <a:t>Industry </a:t>
            </a:r>
            <a:r>
              <a:rPr lang="en-US" sz="1050" b="1" dirty="0">
                <a:solidFill>
                  <a:schemeClr val="bg1"/>
                </a:solidFill>
                <a:effectLst/>
                <a:latin typeface="+mj-lt"/>
                <a:ea typeface="MS Mincho"/>
              </a:rPr>
              <a:t>Experience</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E-commerce / Business to Business</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Telecommunications</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Supply Chain</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Tax Accounting</a:t>
            </a:r>
          </a:p>
          <a:p>
            <a:pPr marL="0" marR="0">
              <a:spcBef>
                <a:spcPts val="0"/>
              </a:spcBef>
            </a:pPr>
            <a:r>
              <a:rPr lang="en-US" sz="1050" dirty="0">
                <a:effectLst/>
                <a:latin typeface="+mj-lt"/>
                <a:ea typeface="MS Mincho"/>
              </a:rPr>
              <a:t> </a:t>
            </a:r>
          </a:p>
          <a:p>
            <a:pPr marL="0" marR="0">
              <a:spcBef>
                <a:spcPts val="0"/>
              </a:spcBef>
            </a:pPr>
            <a:r>
              <a:rPr lang="en-US" sz="1050" b="1" dirty="0">
                <a:solidFill>
                  <a:schemeClr val="bg1"/>
                </a:solidFill>
                <a:effectLst/>
                <a:latin typeface="+mj-lt"/>
                <a:ea typeface="MS Mincho"/>
              </a:rPr>
              <a:t>Functional Experience</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Business Process Re-engineering</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Process Improvement</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Change Management</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Project Management</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PMO</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Quality Management</a:t>
            </a:r>
          </a:p>
          <a:p>
            <a:pPr marL="0" marR="0">
              <a:spcBef>
                <a:spcPts val="0"/>
              </a:spcBef>
            </a:pPr>
            <a:r>
              <a:rPr lang="en-US" sz="1050" dirty="0">
                <a:effectLst/>
                <a:latin typeface="+mj-lt"/>
                <a:ea typeface="MS Mincho"/>
              </a:rPr>
              <a:t> </a:t>
            </a:r>
          </a:p>
          <a:p>
            <a:pPr marL="0" marR="0">
              <a:spcBef>
                <a:spcPts val="0"/>
              </a:spcBef>
            </a:pPr>
            <a:r>
              <a:rPr lang="en-US" sz="1050" b="1" dirty="0">
                <a:solidFill>
                  <a:schemeClr val="bg1"/>
                </a:solidFill>
                <a:effectLst/>
                <a:latin typeface="+mj-lt"/>
                <a:ea typeface="MS Mincho"/>
              </a:rPr>
              <a:t>Systems Experience</a:t>
            </a:r>
          </a:p>
          <a:p>
            <a:pPr marL="0" marR="0">
              <a:spcBef>
                <a:spcPts val="0"/>
              </a:spcBef>
            </a:pPr>
            <a:r>
              <a:rPr lang="en-US" sz="1050" dirty="0">
                <a:effectLst/>
                <a:latin typeface="+mj-lt"/>
                <a:ea typeface="MS Mincho"/>
              </a:rPr>
              <a:t>Windows Server, Virtualization, SharePoint, Cloud Technologies, SQL Server, Exchange Server, Security, Active Directory </a:t>
            </a:r>
          </a:p>
          <a:p>
            <a:pPr marL="0" marR="0">
              <a:spcBef>
                <a:spcPts val="0"/>
              </a:spcBef>
            </a:pPr>
            <a:r>
              <a:rPr lang="en-US" sz="1050" dirty="0">
                <a:effectLst/>
                <a:latin typeface="+mj-lt"/>
                <a:ea typeface="MS Mincho"/>
              </a:rPr>
              <a:t> </a:t>
            </a:r>
          </a:p>
          <a:p>
            <a:pPr marL="0" marR="0">
              <a:spcBef>
                <a:spcPts val="0"/>
              </a:spcBef>
            </a:pPr>
            <a:r>
              <a:rPr lang="en-US" sz="1050" b="1" dirty="0">
                <a:solidFill>
                  <a:schemeClr val="bg1"/>
                </a:solidFill>
                <a:effectLst/>
                <a:latin typeface="+mj-lt"/>
                <a:ea typeface="MS Mincho"/>
              </a:rPr>
              <a:t>Education</a:t>
            </a:r>
          </a:p>
          <a:p>
            <a:pPr marL="0" marR="0">
              <a:spcBef>
                <a:spcPts val="0"/>
              </a:spcBef>
            </a:pPr>
            <a:r>
              <a:rPr lang="en-US" sz="1050" dirty="0">
                <a:effectLst/>
                <a:latin typeface="+mj-lt"/>
                <a:ea typeface="MS Mincho"/>
              </a:rPr>
              <a:t>Informatics College </a:t>
            </a:r>
            <a:r>
              <a:rPr lang="en-US" sz="1050" dirty="0" smtClean="0">
                <a:effectLst/>
                <a:latin typeface="+mj-lt"/>
                <a:ea typeface="MS Mincho"/>
              </a:rPr>
              <a:t>- </a:t>
            </a:r>
            <a:r>
              <a:rPr lang="en-US" sz="1050" dirty="0">
                <a:effectLst/>
                <a:latin typeface="+mj-lt"/>
                <a:ea typeface="MS Mincho"/>
              </a:rPr>
              <a:t>Advanced Diploma </a:t>
            </a:r>
            <a:r>
              <a:rPr lang="en-US" sz="1050" dirty="0" smtClean="0">
                <a:effectLst/>
                <a:latin typeface="+mj-lt"/>
                <a:ea typeface="MS Mincho"/>
              </a:rPr>
              <a:t>in </a:t>
            </a:r>
            <a:r>
              <a:rPr lang="en-US" sz="1050" dirty="0">
                <a:effectLst/>
                <a:latin typeface="+mj-lt"/>
                <a:ea typeface="MS Mincho"/>
              </a:rPr>
              <a:t>Computer Studies</a:t>
            </a:r>
          </a:p>
          <a:p>
            <a:pPr marL="0" marR="0">
              <a:spcBef>
                <a:spcPts val="0"/>
              </a:spcBef>
            </a:pPr>
            <a:r>
              <a:rPr lang="en-US" sz="1050" dirty="0">
                <a:effectLst/>
                <a:latin typeface="+mj-lt"/>
                <a:ea typeface="MS Mincho"/>
              </a:rPr>
              <a:t> </a:t>
            </a:r>
          </a:p>
          <a:p>
            <a:pPr marL="0" marR="0">
              <a:spcBef>
                <a:spcPts val="0"/>
              </a:spcBef>
            </a:pPr>
            <a:r>
              <a:rPr lang="en-US" sz="1050" b="1" dirty="0">
                <a:solidFill>
                  <a:schemeClr val="bg1"/>
                </a:solidFill>
                <a:effectLst/>
                <a:latin typeface="+mj-lt"/>
                <a:ea typeface="MS Mincho"/>
              </a:rPr>
              <a:t>Professional Qualification</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Six Sigma Green Belt</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PMP</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MCP</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Certified J2EE Developer</a:t>
            </a:r>
          </a:p>
          <a:p>
            <a:pPr marL="171450" marR="0" indent="-171450">
              <a:spcBef>
                <a:spcPts val="0"/>
              </a:spcBef>
              <a:buClr>
                <a:schemeClr val="bg1"/>
              </a:buClr>
              <a:buFont typeface="Arial" panose="020B0604020202020204" pitchFamily="34" charset="0"/>
              <a:buChar char="•"/>
            </a:pPr>
            <a:r>
              <a:rPr lang="en-US" sz="1050" dirty="0">
                <a:effectLst/>
                <a:latin typeface="+mj-lt"/>
                <a:ea typeface="MS Mincho"/>
              </a:rPr>
              <a:t>Certified J2SE Developer</a:t>
            </a:r>
          </a:p>
          <a:p>
            <a:pPr marL="0" marR="0">
              <a:spcBef>
                <a:spcPts val="0"/>
              </a:spcBef>
            </a:pPr>
            <a:r>
              <a:rPr lang="en-US" sz="1050" dirty="0">
                <a:effectLst/>
                <a:latin typeface="+mj-lt"/>
                <a:ea typeface="MS Mincho"/>
              </a:rPr>
              <a:t> </a:t>
            </a:r>
          </a:p>
          <a:p>
            <a:pPr marL="0" marR="0">
              <a:spcBef>
                <a:spcPts val="0"/>
              </a:spcBef>
            </a:pPr>
            <a:r>
              <a:rPr lang="en-US" sz="1050" b="1" dirty="0">
                <a:solidFill>
                  <a:schemeClr val="bg1"/>
                </a:solidFill>
                <a:effectLst/>
                <a:latin typeface="+mj-lt"/>
                <a:ea typeface="MS Mincho"/>
              </a:rPr>
              <a:t>Languages</a:t>
            </a:r>
          </a:p>
          <a:p>
            <a:pPr marL="0" marR="0">
              <a:spcBef>
                <a:spcPts val="0"/>
              </a:spcBef>
            </a:pPr>
            <a:r>
              <a:rPr lang="en-US" sz="1050" dirty="0">
                <a:effectLst/>
                <a:latin typeface="+mj-lt"/>
                <a:ea typeface="MS Mincho"/>
              </a:rPr>
              <a:t>English, Cantonese, Mandarin</a:t>
            </a:r>
          </a:p>
          <a:p>
            <a:pPr marL="0" marR="0">
              <a:spcBef>
                <a:spcPts val="0"/>
              </a:spcBef>
            </a:pPr>
            <a:r>
              <a:rPr lang="en-US" sz="1050" i="1" dirty="0">
                <a:effectLst/>
                <a:latin typeface="+mj-lt"/>
                <a:ea typeface="MS Mincho"/>
              </a:rPr>
              <a:t> </a:t>
            </a:r>
            <a:endParaRPr lang="en-US" sz="1050" i="1" dirty="0" smtClean="0">
              <a:effectLst/>
              <a:latin typeface="+mj-lt"/>
              <a:ea typeface="MS Mincho"/>
            </a:endParaRPr>
          </a:p>
          <a:p>
            <a:pPr marL="0" marR="0">
              <a:spcBef>
                <a:spcPts val="0"/>
              </a:spcBef>
            </a:pPr>
            <a:endParaRPr lang="en-US" sz="1050" dirty="0">
              <a:effectLst/>
              <a:latin typeface="+mj-lt"/>
              <a:ea typeface="MS Mincho"/>
            </a:endParaRPr>
          </a:p>
          <a:p>
            <a:pPr marL="0" marR="0">
              <a:spcBef>
                <a:spcPts val="0"/>
              </a:spcBef>
            </a:pPr>
            <a:r>
              <a:rPr lang="en-US" sz="1050" i="1" dirty="0">
                <a:effectLst/>
                <a:latin typeface="+mj-lt"/>
                <a:ea typeface="MS Mincho"/>
              </a:rPr>
              <a:t> </a:t>
            </a:r>
            <a:endParaRPr lang="en-US" sz="1050" dirty="0">
              <a:effectLst/>
              <a:latin typeface="+mj-lt"/>
              <a:ea typeface="MS Mincho"/>
            </a:endParaRPr>
          </a:p>
          <a:p>
            <a:pPr marL="0" marR="0">
              <a:spcBef>
                <a:spcPts val="0"/>
              </a:spcBef>
            </a:pPr>
            <a:r>
              <a:rPr lang="en-US" sz="1050" i="1" dirty="0">
                <a:effectLst/>
                <a:latin typeface="+mj-lt"/>
                <a:ea typeface="MS Mincho"/>
              </a:rPr>
              <a:t>Hong Kong Office</a:t>
            </a:r>
            <a:endParaRPr lang="en-US" sz="1050" dirty="0">
              <a:effectLst/>
              <a:latin typeface="+mj-lt"/>
              <a:ea typeface="MS Mincho"/>
            </a:endParaRPr>
          </a:p>
          <a:p>
            <a:pPr marL="0" marR="0">
              <a:spcBef>
                <a:spcPts val="0"/>
              </a:spcBef>
            </a:pPr>
            <a:r>
              <a:rPr lang="en-US" sz="1050" i="1" dirty="0">
                <a:effectLst/>
                <a:latin typeface="+mj-lt"/>
                <a:ea typeface="MS Mincho"/>
              </a:rPr>
              <a:t>852 2878-7711</a:t>
            </a:r>
            <a:endParaRPr lang="en-US" sz="1050" dirty="0">
              <a:effectLst/>
              <a:latin typeface="+mj-lt"/>
              <a:ea typeface="MS Mincho"/>
            </a:endParaRPr>
          </a:p>
        </p:txBody>
      </p:sp>
    </p:spTree>
    <p:extLst>
      <p:ext uri="{BB962C8B-B14F-4D97-AF65-F5344CB8AC3E}">
        <p14:creationId xmlns:p14="http://schemas.microsoft.com/office/powerpoint/2010/main" val="3793776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t>
            </a:r>
            <a:r>
              <a:rPr lang="en-US" cap="all" dirty="0" err="1"/>
              <a:t>ARROwS</a:t>
            </a:r>
            <a:r>
              <a:rPr lang="en-US" cap="all" dirty="0"/>
              <a:t>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BOCI’s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46615"/>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a:t>
            </a:r>
            <a:r>
              <a:rPr lang="en-US" sz="1600" kern="0" dirty="0" smtClean="0">
                <a:latin typeface="+mj-lt"/>
              </a:rPr>
              <a:t>70+ </a:t>
            </a:r>
            <a:r>
              <a:rPr lang="en-US" sz="1600" kern="0" dirty="0" smtClean="0">
                <a:latin typeface="+mj-lt"/>
              </a:rPr>
              <a:t>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Business Continuity</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932767166"/>
              </p:ext>
            </p:extLst>
          </p:nvPr>
        </p:nvGraphicFramePr>
        <p:xfrm>
          <a:off x="755576" y="990601"/>
          <a:ext cx="7632848" cy="395056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Example</a:t>
                      </a:r>
                      <a:r>
                        <a:rPr lang="en-CA" sz="1600" kern="1000" cap="all" baseline="0" dirty="0" smtClean="0">
                          <a:effectLst/>
                        </a:rPr>
                        <a:t> (1)</a:t>
                      </a: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Bank</a:t>
                      </a:r>
                      <a:r>
                        <a:rPr lang="en-US" sz="1600" b="0" kern="1200" baseline="0" dirty="0" smtClean="0">
                          <a:solidFill>
                            <a:schemeClr val="dk1"/>
                          </a:solidFill>
                          <a:effectLst/>
                          <a:latin typeface="+mn-lt"/>
                          <a:ea typeface="+mn-ea"/>
                          <a:cs typeface="+mn-cs"/>
                        </a:rPr>
                        <a:t> of China International</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Business Continuity Planning (BCP) Assessment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BOCI IT wanted to ensure it had the capability to recover sustain business operations against disruptive events. </a:t>
                      </a: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kern="1200" dirty="0" smtClean="0">
                          <a:solidFill>
                            <a:schemeClr val="dk1"/>
                          </a:solidFill>
                          <a:effectLst/>
                          <a:latin typeface="+mn-lt"/>
                          <a:ea typeface="+mn-ea"/>
                          <a:cs typeface="+mn-cs"/>
                        </a:rPr>
                        <a:t>Our BCP consultant assisted the CIO, conducted meetings with IT &amp; business, and developed a </a:t>
                      </a:r>
                      <a:r>
                        <a:rPr lang="en-US" sz="1600" i="1" kern="1200" dirty="0" smtClean="0">
                          <a:solidFill>
                            <a:srgbClr val="C60C30"/>
                          </a:solidFill>
                          <a:effectLst/>
                          <a:latin typeface="+mn-lt"/>
                          <a:ea typeface="+mn-ea"/>
                          <a:cs typeface="+mn-cs"/>
                        </a:rPr>
                        <a:t>Strategic Proposal of a High Availability IT Infrastructure For Business Continuity Planning</a:t>
                      </a:r>
                      <a:r>
                        <a:rPr lang="en-US" sz="1600" kern="1200" dirty="0" smtClean="0">
                          <a:solidFill>
                            <a:schemeClr val="dk1"/>
                          </a:solidFill>
                          <a:effectLst/>
                          <a:latin typeface="+mn-lt"/>
                          <a:ea typeface="+mn-ea"/>
                          <a:cs typeface="+mn-cs"/>
                        </a:rPr>
                        <a:t>. Benchmarked with other well-known banking institutions, we have developed the executive summary report that aimed to raise </a:t>
                      </a:r>
                      <a:r>
                        <a:rPr lang="en-US" sz="1600" kern="1200" dirty="0" smtClean="0">
                          <a:solidFill>
                            <a:srgbClr val="C60C30"/>
                          </a:solidFill>
                          <a:effectLst/>
                          <a:latin typeface="+mn-lt"/>
                          <a:ea typeface="+mn-ea"/>
                          <a:cs typeface="+mn-cs"/>
                        </a:rPr>
                        <a:t>organization’s awareness</a:t>
                      </a:r>
                      <a:r>
                        <a:rPr lang="en-US" sz="1600" kern="1200" dirty="0" smtClean="0">
                          <a:solidFill>
                            <a:schemeClr val="dk1"/>
                          </a:solidFill>
                          <a:effectLst/>
                          <a:latin typeface="+mn-lt"/>
                          <a:ea typeface="+mn-ea"/>
                          <a:cs typeface="+mn-cs"/>
                        </a:rPr>
                        <a:t> on recovery capabilities. Our consultant also developed the </a:t>
                      </a:r>
                      <a:r>
                        <a:rPr lang="en-US" sz="1600" kern="1200" dirty="0" smtClean="0">
                          <a:solidFill>
                            <a:srgbClr val="C60C30"/>
                          </a:solidFill>
                          <a:effectLst/>
                          <a:latin typeface="+mn-lt"/>
                          <a:ea typeface="+mn-ea"/>
                          <a:cs typeface="+mn-cs"/>
                        </a:rPr>
                        <a:t>budget planning with implementation roadmap </a:t>
                      </a:r>
                      <a:r>
                        <a:rPr lang="en-US" sz="1600" kern="1200" dirty="0" smtClean="0">
                          <a:solidFill>
                            <a:schemeClr val="dk1"/>
                          </a:solidFill>
                          <a:effectLst/>
                          <a:latin typeface="+mn-lt"/>
                          <a:ea typeface="+mn-ea"/>
                          <a:cs typeface="+mn-cs"/>
                        </a:rPr>
                        <a:t>for BOCI IT.</a:t>
                      </a:r>
                      <a:r>
                        <a:rPr lang="zh-HK" altLang="en-US" sz="1600" dirty="0" smtClean="0">
                          <a:effectLst/>
                        </a:rPr>
                        <a:t> </a:t>
                      </a:r>
                      <a:endParaRPr lang="en-US" sz="1600" b="0" baseline="0" dirty="0" smtClean="0">
                        <a:solidFill>
                          <a:schemeClr val="tx1"/>
                        </a:solidFill>
                        <a:cs typeface="Arial" pitchFamily="34" charset="0"/>
                      </a:endParaRPr>
                    </a:p>
                  </a:txBody>
                  <a:tcPr marL="73025" marR="73025">
                    <a:solidFill>
                      <a:srgbClr val="FFFFFF"/>
                    </a:solidFill>
                  </a:tcPr>
                </a:tc>
              </a:tr>
            </a:tbl>
          </a:graphicData>
        </a:graphic>
      </p:graphicFrame>
    </p:spTree>
    <p:extLst>
      <p:ext uri="{BB962C8B-B14F-4D97-AF65-F5344CB8AC3E}">
        <p14:creationId xmlns:p14="http://schemas.microsoft.com/office/powerpoint/2010/main" val="2486085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DropOffZoneRoutingForm</Edit>
  <New>DocumentLibraryForm</New>
</FormTemplates>
</file>

<file path=customXml/item3.xml><?xml version="1.0" encoding="utf-8"?>
<?mso-contentType ?>
<SharedContentType xmlns="Microsoft.SharePoint.Taxonomy.ContentTypeSync" SourceId="744d5d32-f3d7-4db1-a11b-a8b3cc26be9f" ContentTypeId="0x0101005A5E85A446EF2D4D822CFC9FC631E466" PreviousValue="false"/>
</file>

<file path=customXml/item4.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2.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3.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4.xml><?xml version="1.0" encoding="utf-8"?>
<ds:datastoreItem xmlns:ds="http://schemas.openxmlformats.org/officeDocument/2006/customXml" ds:itemID="{EE86E3E0-CFBA-4AC5-A195-2913F3851A64}">
  <ds:schemaRefs>
    <ds:schemaRef ds:uri="4ebb7624-31b3-4f6b-95ae-865e17e10455"/>
    <ds:schemaRef ds:uri="http://schemas.microsoft.com/office/infopath/2007/PartnerControls"/>
    <ds:schemaRef ds:uri="http://purl.org/dc/terms/"/>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dc995a72-b373-4938-b17f-f8a2ef26a216"/>
    <ds:schemaRef ds:uri="http://schemas.microsoft.com/sharepoint/v3/fields"/>
    <ds:schemaRef ds:uri="9d591d12-84ba-4d87-ad39-4260021e1413"/>
    <ds:schemaRef ds:uri="http://purl.org/dc/dcmitype/"/>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57778</TotalTime>
  <Words>4184</Words>
  <Application>Microsoft Office PowerPoint</Application>
  <PresentationFormat>On-screen Show (4:3)</PresentationFormat>
  <Paragraphs>877</Paragraphs>
  <Slides>44</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Arial</vt:lpstr>
      <vt:lpstr>PMingLiU</vt:lpstr>
      <vt:lpstr>Calibri</vt:lpstr>
      <vt:lpstr>Gill Sans</vt:lpstr>
      <vt:lpstr>Wingdings</vt:lpstr>
      <vt:lpstr>Rockwell</vt:lpstr>
      <vt:lpstr>MS PGothic</vt:lpstr>
      <vt:lpstr>Times New Roman</vt:lpstr>
      <vt:lpstr>Courier New</vt:lpstr>
      <vt:lpstr>Arial Bold</vt:lpstr>
      <vt:lpstr>微软雅黑</vt:lpstr>
      <vt:lpstr>宋体</vt:lpstr>
      <vt:lpstr>ヒラギノ角ゴ ProN W3</vt:lpstr>
      <vt:lpstr>MS Mincho</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Business Continuity</vt:lpstr>
      <vt:lpstr>PowerPoint Presentation</vt:lpstr>
      <vt:lpstr>PowerPoint Presentation</vt:lpstr>
      <vt:lpstr>PowerPoint Presentation</vt:lpstr>
      <vt:lpstr>PowerPoint Presentation</vt:lpstr>
      <vt:lpstr>PowerPoint Presentation</vt:lpstr>
      <vt:lpstr>Our Understanding of BOCI’s Objectives</vt:lpstr>
      <vt:lpstr>PowerPoint Presentation</vt:lpstr>
      <vt:lpstr>PowerPoint Presentation</vt:lpstr>
      <vt:lpstr>Project Approach</vt:lpstr>
      <vt:lpstr>PowerPoint Presentation</vt:lpstr>
      <vt:lpstr>PowerPoint Presentation</vt:lpstr>
      <vt:lpstr>PowerPoint Presentation</vt:lpstr>
      <vt:lpstr>PowerPoint Presentation</vt:lpstr>
      <vt:lpstr>Proposed Team Structure</vt:lpstr>
      <vt:lpstr>PowerPoint Presentation</vt:lpstr>
      <vt:lpstr>PowerPoint Presentation</vt:lpstr>
      <vt:lpstr>PowerPoint Presentation</vt:lpstr>
      <vt:lpstr>PowerPoint Presentation</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Consultant Profiles</vt:lpstr>
      <vt:lpstr>Project Manager / Lead Consultant – Pak Lam LUK</vt:lpstr>
      <vt:lpstr>BCP Business Specialist - Chui Wah CHOW ACCA, HKICPA</vt:lpstr>
      <vt:lpstr>Technical Architect – Jimmy TSE</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Lee, Aaron (Hong Kong)</cp:lastModifiedBy>
  <cp:revision>2609</cp:revision>
  <cp:lastPrinted>2015-06-08T01:43:27Z</cp:lastPrinted>
  <dcterms:created xsi:type="dcterms:W3CDTF">2008-08-26T21:49:49Z</dcterms:created>
  <dcterms:modified xsi:type="dcterms:W3CDTF">2015-06-08T02:05:50Z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